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Default Extension="bin" ContentType="application/vnd.ms-office.activeX"/>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Override PartName="/ppt/activeX/activeX1.xml" ContentType="application/vnd.ms-office.activeX+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6" r:id="rId1"/>
  </p:sldMasterIdLst>
  <p:notesMasterIdLst>
    <p:notesMasterId r:id="rId15"/>
  </p:notesMasterIdLst>
  <p:sldIdLst>
    <p:sldId id="338" r:id="rId2"/>
    <p:sldId id="336" r:id="rId3"/>
    <p:sldId id="325" r:id="rId4"/>
    <p:sldId id="326" r:id="rId5"/>
    <p:sldId id="328" r:id="rId6"/>
    <p:sldId id="327" r:id="rId7"/>
    <p:sldId id="330" r:id="rId8"/>
    <p:sldId id="333" r:id="rId9"/>
    <p:sldId id="337" r:id="rId10"/>
    <p:sldId id="339" r:id="rId11"/>
    <p:sldId id="321" r:id="rId12"/>
    <p:sldId id="329" r:id="rId13"/>
    <p:sldId id="340" r:id="rId1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25522" autoAdjust="0"/>
    <p:restoredTop sz="94660"/>
  </p:normalViewPr>
  <p:slideViewPr>
    <p:cSldViewPr>
      <p:cViewPr varScale="1">
        <p:scale>
          <a:sx n="97" d="100"/>
          <a:sy n="97" d="100"/>
        </p:scale>
        <p:origin x="-114" y="-22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activeX1.xml><?xml version="1.0" encoding="utf-8"?>
<ax:ocx xmlns:ax="http://schemas.microsoft.com/office/2006/activeX" xmlns:r="http://schemas.openxmlformats.org/officeDocument/2006/relationships" ax:classid="{D27CDB6E-AE6D-11CF-96B8-444553540000}" ax:persistence="persistStorage" r:id="rId1"/>
</file>

<file path=ppt/drawings/_rels/vmlDrawing1.vml.rels><?xml version="1.0" encoding="UTF-8" standalone="yes"?>
<Relationships xmlns="http://schemas.openxmlformats.org/package/2006/relationships"><Relationship Id="rId1" Type="http://schemas.openxmlformats.org/officeDocument/2006/relationships/image" Target="../media/image9.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3447F669-6856-46C6-AC01-95EBF8C13A88}" type="datetimeFigureOut">
              <a:rPr lang="en-US"/>
              <a:pPr>
                <a:defRPr/>
              </a:pPr>
              <a:t>8/19/2011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DBF5892C-0D23-4D89-912A-CE1FE7C3F781}"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EBDDFD62-1EB0-4194-997A-0CBF89750135}" type="datetimeFigureOut">
              <a:rPr lang="en-US"/>
              <a:pPr>
                <a:defRPr/>
              </a:pPr>
              <a:t>8/19/2011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BB5A628-69A7-4AA8-AB3B-1C22E476C7BC}"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EF3138A-5D73-4F65-9878-6F8B29088534}" type="datetimeFigureOut">
              <a:rPr lang="en-US"/>
              <a:pPr>
                <a:defRPr/>
              </a:pPr>
              <a:t>8/19/2011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B7BEAF0-2EC5-4EC8-99CD-D0530F94EA1E}"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242B95F8-0B64-40EE-AB53-11BFB4A97B8A}" type="datetimeFigureOut">
              <a:rPr lang="en-US"/>
              <a:pPr>
                <a:defRPr/>
              </a:pPr>
              <a:t>8/19/2011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194F76F-7CBB-4EA5-B006-C7AB712BFC95}"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402E1E2-91D1-49CF-9C78-79A1FF924797}" type="datetimeFigureOut">
              <a:rPr lang="en-US"/>
              <a:pPr>
                <a:defRPr/>
              </a:pPr>
              <a:t>8/19/2011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46E98E9-43E5-4DAF-B17A-C6930E94DFE7}"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C5AD5E10-81FA-45E4-A04A-DB81F6491CDE}" type="datetimeFigureOut">
              <a:rPr lang="en-US"/>
              <a:pPr>
                <a:defRPr/>
              </a:pPr>
              <a:t>8/19/2011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3C32D3B-E0B4-4F26-A0AC-9AC8C5F35DD3}"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4AE1439B-33C1-4A4E-9B60-82B35322D90A}" type="datetimeFigureOut">
              <a:rPr lang="en-US"/>
              <a:pPr>
                <a:defRPr/>
              </a:pPr>
              <a:t>8/19/2011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D4EB9F2-691D-43A4-94BC-A158AABC4104}"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C4DDD283-1E68-47CD-A145-BDF6EFDB29A9}" type="datetimeFigureOut">
              <a:rPr lang="en-US"/>
              <a:pPr>
                <a:defRPr/>
              </a:pPr>
              <a:t>8/19/2011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B195694C-6C2A-4743-BC15-F253FC3E5988}"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A60FF99-C778-4DBB-AA12-BC76F7742801}" type="datetimeFigureOut">
              <a:rPr lang="en-US"/>
              <a:pPr>
                <a:defRPr/>
              </a:pPr>
              <a:t>8/19/2011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311F2793-C347-41AB-9574-EE89D0F95AB6}"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D5BF359A-1547-45AC-9454-D3383ADCC3C1}" type="datetimeFigureOut">
              <a:rPr lang="en-US"/>
              <a:pPr>
                <a:defRPr/>
              </a:pPr>
              <a:t>8/19/2011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D1C8D7DF-17AE-4D60-978A-C134C3DF8232}"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23D68C23-CF78-4978-A5BD-DDF8BF3C0F00}" type="datetimeFigureOut">
              <a:rPr lang="en-US"/>
              <a:pPr>
                <a:defRPr/>
              </a:pPr>
              <a:t>8/19/2011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DE1E65E-BB32-469E-B570-B191B87F179E}"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E24EA44-2E1A-49EB-A55D-9BABDF32DCEC}" type="datetimeFigureOut">
              <a:rPr lang="en-US"/>
              <a:pPr>
                <a:defRPr/>
              </a:pPr>
              <a:t>8/19/2011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3ADA187-F437-403E-8DC4-A708D3A99283}"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13C318DC-FF75-42E1-B9D1-758F3F44E55B}" type="datetimeFigureOut">
              <a:rPr lang="en-US"/>
              <a:pPr>
                <a:defRPr/>
              </a:pPr>
              <a:t>8/19/2011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5E0C53D4-88C8-4D10-BDBD-0F939756D967}"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827" r:id="rId1"/>
    <p:sldLayoutId id="2147483826" r:id="rId2"/>
    <p:sldLayoutId id="2147483825" r:id="rId3"/>
    <p:sldLayoutId id="2147483824" r:id="rId4"/>
    <p:sldLayoutId id="2147483823" r:id="rId5"/>
    <p:sldLayoutId id="2147483822" r:id="rId6"/>
    <p:sldLayoutId id="2147483821" r:id="rId7"/>
    <p:sldLayoutId id="2147483820" r:id="rId8"/>
    <p:sldLayoutId id="2147483819" r:id="rId9"/>
    <p:sldLayoutId id="2147483818" r:id="rId10"/>
    <p:sldLayoutId id="2147483817"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control" Target="../activeX/activeX1.xml"/><Relationship Id="rId1" Type="http://schemas.openxmlformats.org/officeDocument/2006/relationships/vmlDrawing" Target="../drawings/vmlDrawing1.v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bwMode="auto">
          <a:xfrm>
            <a:off x="457200" y="274638"/>
            <a:ext cx="8229600" cy="715962"/>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ctr" anchorCtr="0" compatLnSpc="1">
            <a:prstTxWarp prst="textNoShape">
              <a:avLst/>
            </a:prstTxWarp>
            <a:norm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sz="2800" b="0" i="0" u="none" strike="noStrike" kern="1200" cap="none" spc="0" normalizeH="0" baseline="0" noProof="0" dirty="0" smtClean="0">
                <a:ln>
                  <a:noFill/>
                </a:ln>
                <a:solidFill>
                  <a:srgbClr val="000000"/>
                </a:solidFill>
                <a:effectLst/>
                <a:uLnTx/>
                <a:uFillTx/>
                <a:latin typeface="Tahoma" pitchFamily="34" charset="0"/>
                <a:ea typeface="+mn-ea"/>
                <a:cs typeface="Tahoma" pitchFamily="34" charset="0"/>
              </a:rPr>
              <a:t> </a:t>
            </a:r>
          </a:p>
        </p:txBody>
      </p:sp>
      <p:pic>
        <p:nvPicPr>
          <p:cNvPr id="4" name="Picture 3" descr="teacher presents.png"/>
          <p:cNvPicPr>
            <a:picLocks noChangeAspect="1"/>
          </p:cNvPicPr>
          <p:nvPr/>
        </p:nvPicPr>
        <p:blipFill>
          <a:blip r:embed="rId2" cstate="print"/>
          <a:stretch>
            <a:fillRect/>
          </a:stretch>
        </p:blipFill>
        <p:spPr>
          <a:xfrm>
            <a:off x="1119900" y="1319767"/>
            <a:ext cx="7185900" cy="5234399"/>
          </a:xfrm>
          <a:prstGeom prst="rect">
            <a:avLst/>
          </a:prstGeom>
        </p:spPr>
      </p:pic>
      <p:sp>
        <p:nvSpPr>
          <p:cNvPr id="6" name="TextBox 5"/>
          <p:cNvSpPr txBox="1"/>
          <p:nvPr/>
        </p:nvSpPr>
        <p:spPr>
          <a:xfrm>
            <a:off x="4800600" y="3200400"/>
            <a:ext cx="2895600" cy="954107"/>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2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ahoma" pitchFamily="34" charset="0"/>
                <a:cs typeface="Tahoma" pitchFamily="34" charset="0"/>
              </a:rPr>
              <a:t>Oral</a:t>
            </a:r>
          </a:p>
          <a:p>
            <a:pPr algn="ctr"/>
            <a:r>
              <a:rPr lang="en-US" sz="2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ahoma" pitchFamily="34" charset="0"/>
                <a:cs typeface="Tahoma" pitchFamily="34" charset="0"/>
              </a:rPr>
              <a:t> Presentations </a:t>
            </a:r>
            <a:endParaRPr lang="en-US" sz="2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p:cNvPicPr>
            <a:picLocks noChangeAspect="1" noChangeArrowheads="1"/>
          </p:cNvPicPr>
          <p:nvPr/>
        </p:nvPicPr>
        <p:blipFill>
          <a:blip r:embed="rId2"/>
          <a:srcRect/>
          <a:stretch>
            <a:fillRect/>
          </a:stretch>
        </p:blipFill>
        <p:spPr bwMode="auto">
          <a:xfrm>
            <a:off x="424405" y="990600"/>
            <a:ext cx="8174595" cy="57150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4" name="Title 1"/>
          <p:cNvSpPr txBox="1">
            <a:spLocks/>
          </p:cNvSpPr>
          <p:nvPr/>
        </p:nvSpPr>
        <p:spPr bwMode="auto">
          <a:xfrm>
            <a:off x="381000" y="152400"/>
            <a:ext cx="8229600" cy="715962"/>
          </a:xfrm>
          <a:prstGeom prst="rect">
            <a:avLst/>
          </a:prstGeom>
          <a:ln w="9525" cap="flat" cmpd="sng" algn="ctr">
            <a:solidFill>
              <a:schemeClr val="accent2">
                <a:shade val="95000"/>
                <a:satMod val="105000"/>
              </a:schemeClr>
            </a:solidFill>
            <a:prstDash val="solid"/>
            <a:miter lim="800000"/>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ctr" anchorCtr="0" compatLnSpc="1">
            <a:prstTxWarp prst="textNoShape">
              <a:avLst/>
            </a:prstTxWarp>
            <a:norm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sz="2800" b="0" i="0" u="none" strike="noStrike" kern="1200" cap="none" spc="0" normalizeH="0" baseline="0" noProof="0" dirty="0" smtClean="0">
                <a:ln>
                  <a:noFill/>
                </a:ln>
                <a:solidFill>
                  <a:srgbClr val="000000"/>
                </a:solidFill>
                <a:effectLst/>
                <a:uLnTx/>
                <a:uFillTx/>
                <a:latin typeface="Tahoma" pitchFamily="34" charset="0"/>
                <a:ea typeface="+mn-ea"/>
                <a:cs typeface="Tahoma" pitchFamily="34" charset="0"/>
              </a:rPr>
              <a:t>Delivery</a:t>
            </a:r>
            <a:r>
              <a:rPr kumimoji="0" lang="en-US" sz="2800" b="0" i="0" u="none" strike="noStrike" kern="1200" cap="none" spc="0" normalizeH="0" noProof="0" dirty="0" smtClean="0">
                <a:ln>
                  <a:noFill/>
                </a:ln>
                <a:solidFill>
                  <a:srgbClr val="000000"/>
                </a:solidFill>
                <a:effectLst/>
                <a:uLnTx/>
                <a:uFillTx/>
                <a:latin typeface="Tahoma" pitchFamily="34" charset="0"/>
                <a:ea typeface="+mn-ea"/>
                <a:cs typeface="Tahoma" pitchFamily="34" charset="0"/>
              </a:rPr>
              <a:t> – </a:t>
            </a:r>
            <a:r>
              <a:rPr kumimoji="0" lang="en-US" sz="2800" b="0" i="0" u="none" strike="noStrike" kern="1200" cap="none" spc="0" normalizeH="0" noProof="0" dirty="0" smtClean="0">
                <a:ln>
                  <a:noFill/>
                </a:ln>
                <a:solidFill>
                  <a:srgbClr val="000000"/>
                </a:solidFill>
                <a:effectLst/>
                <a:uLnTx/>
                <a:uFillTx/>
                <a:latin typeface="Tahoma" pitchFamily="34" charset="0"/>
                <a:ea typeface="+mn-ea"/>
                <a:cs typeface="Tahoma" pitchFamily="34" charset="0"/>
              </a:rPr>
              <a:t>pausing</a:t>
            </a:r>
            <a:endParaRPr kumimoji="0" lang="en-US" sz="2800" b="0" i="0" u="none" strike="noStrike" kern="1200" cap="none" spc="0" normalizeH="0" baseline="0" noProof="0" dirty="0" smtClean="0">
              <a:ln>
                <a:noFill/>
              </a:ln>
              <a:solidFill>
                <a:srgbClr val="000000"/>
              </a:solidFill>
              <a:effectLst/>
              <a:uLnTx/>
              <a:uFillTx/>
              <a:latin typeface="Tahoma" pitchFamily="34" charset="0"/>
              <a:ea typeface="+mn-ea"/>
              <a:cs typeface="Tahoma"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57200" y="274638"/>
            <a:ext cx="8229600" cy="715962"/>
          </a:xfrm>
        </p:spPr>
        <p:style>
          <a:lnRef idx="1">
            <a:schemeClr val="accent2"/>
          </a:lnRef>
          <a:fillRef idx="2">
            <a:schemeClr val="accent2"/>
          </a:fillRef>
          <a:effectRef idx="1">
            <a:schemeClr val="accent2"/>
          </a:effectRef>
          <a:fontRef idx="minor">
            <a:schemeClr val="dk1"/>
          </a:fontRef>
        </p:style>
        <p:txBody>
          <a:bodyPr>
            <a:normAutofit/>
          </a:bodyPr>
          <a:lstStyle/>
          <a:p>
            <a:pPr algn="r" eaLnBrk="1" hangingPunct="1">
              <a:defRPr/>
            </a:pPr>
            <a:r>
              <a:rPr lang="en-US" sz="2800" dirty="0" smtClean="0">
                <a:solidFill>
                  <a:srgbClr val="000000"/>
                </a:solidFill>
                <a:latin typeface="Tahoma" pitchFamily="34" charset="0"/>
                <a:cs typeface="Tahoma" pitchFamily="34" charset="0"/>
              </a:rPr>
              <a:t>Delivery</a:t>
            </a:r>
          </a:p>
        </p:txBody>
      </p:sp>
      <p:sp>
        <p:nvSpPr>
          <p:cNvPr id="8" name="Rectangle 7"/>
          <p:cNvSpPr/>
          <p:nvPr/>
        </p:nvSpPr>
        <p:spPr>
          <a:xfrm>
            <a:off x="0" y="1066800"/>
            <a:ext cx="9144000" cy="5755422"/>
          </a:xfrm>
          <a:prstGeom prst="rect">
            <a:avLst/>
          </a:prstGeom>
          <a:ln>
            <a:solidFill>
              <a:srgbClr val="92D050"/>
            </a:solidFill>
          </a:ln>
        </p:spPr>
        <p:txBody>
          <a:bodyPr wrap="square">
            <a:spAutoFit/>
          </a:bodyPr>
          <a:lstStyle/>
          <a:p>
            <a:r>
              <a:rPr lang="en-GB" sz="1600" dirty="0" smtClean="0"/>
              <a:t>The subject of my talk is </a:t>
            </a:r>
            <a:r>
              <a:rPr lang="en-GB" sz="1600" dirty="0" err="1" smtClean="0"/>
              <a:t>MacRitchie</a:t>
            </a:r>
            <a:r>
              <a:rPr lang="en-GB" sz="1600" dirty="0" smtClean="0"/>
              <a:t> Reservoir Park in Singapore.</a:t>
            </a:r>
            <a:endParaRPr lang="en-US" sz="1600" dirty="0" smtClean="0"/>
          </a:p>
          <a:p>
            <a:endParaRPr lang="en-GB" sz="1600" dirty="0" smtClean="0"/>
          </a:p>
          <a:p>
            <a:r>
              <a:rPr lang="en-GB" sz="1600" dirty="0" smtClean="0"/>
              <a:t>I'd </a:t>
            </a:r>
            <a:r>
              <a:rPr lang="en-GB" sz="1600" dirty="0" smtClean="0"/>
              <a:t>like to begin by describing the park and its amenities, and then I'll go on to explaining how to get there by public transport from RELC.</a:t>
            </a:r>
            <a:endParaRPr lang="en-US" sz="1600" dirty="0" smtClean="0"/>
          </a:p>
          <a:p>
            <a:endParaRPr lang="en-GB" sz="1600" dirty="0" smtClean="0"/>
          </a:p>
          <a:p>
            <a:r>
              <a:rPr lang="en-GB" sz="1600" dirty="0" err="1" smtClean="0"/>
              <a:t>MacRitchie</a:t>
            </a:r>
            <a:r>
              <a:rPr lang="en-GB" sz="1600" dirty="0" smtClean="0"/>
              <a:t> </a:t>
            </a:r>
            <a:r>
              <a:rPr lang="en-GB" sz="1600" dirty="0" smtClean="0"/>
              <a:t>Reservoir is Singapore's oldest reservoir. There is a boardwalk so you can walk along the edge of the scenic reservoir and a number of walking trails through the surrounding forest. In addition to the boardwalk, another popular attraction is the Tree Top Walk which is a suspension bridge 25m above the ground. People really enjoy walking along this bridge and enjoying the amazing views of the reservoir and forest from this vantage point. The reservoir also has toilets, drinking fountains and a food kiosk. If you visit </a:t>
            </a:r>
            <a:r>
              <a:rPr lang="en-GB" sz="1600" dirty="0" err="1" smtClean="0"/>
              <a:t>MacRitchie</a:t>
            </a:r>
            <a:r>
              <a:rPr lang="en-GB" sz="1600" dirty="0" smtClean="0"/>
              <a:t> Reservoir, you are sure to see a few monkeys also, so be careful not to offer them any food.</a:t>
            </a:r>
            <a:endParaRPr lang="en-US" sz="1600" dirty="0" smtClean="0"/>
          </a:p>
          <a:p>
            <a:endParaRPr lang="en-GB" sz="1600" dirty="0" smtClean="0"/>
          </a:p>
          <a:p>
            <a:r>
              <a:rPr lang="en-GB" sz="1600" dirty="0" smtClean="0"/>
              <a:t>Let's turn now to how to get there</a:t>
            </a:r>
            <a:r>
              <a:rPr lang="en-GB" sz="1600" dirty="0" smtClean="0"/>
              <a:t>. </a:t>
            </a:r>
            <a:r>
              <a:rPr lang="en-GB" sz="1600" dirty="0" smtClean="0"/>
              <a:t>From RELC, walk to the main road and take Bus 132 for 10 stops. The journey will take you only 15 minutes from RELC and cost $1.20.</a:t>
            </a:r>
            <a:endParaRPr lang="en-US" sz="1600" dirty="0" smtClean="0"/>
          </a:p>
          <a:p>
            <a:endParaRPr lang="en-GB" sz="1600" dirty="0" smtClean="0"/>
          </a:p>
          <a:p>
            <a:r>
              <a:rPr lang="en-GB" sz="1600" dirty="0" smtClean="0"/>
              <a:t>Let </a:t>
            </a:r>
            <a:r>
              <a:rPr lang="en-GB" sz="1600" dirty="0" smtClean="0"/>
              <a:t>me summarise what we’ve looked at. I talked about the what you can do and see at </a:t>
            </a:r>
            <a:r>
              <a:rPr lang="en-GB" sz="1600" dirty="0" err="1" smtClean="0"/>
              <a:t>MacRitchie</a:t>
            </a:r>
            <a:r>
              <a:rPr lang="en-GB" sz="1600" dirty="0" smtClean="0"/>
              <a:t> Reservoir Park and also how to get there by public transport.</a:t>
            </a:r>
            <a:endParaRPr lang="en-US" sz="1600" dirty="0" smtClean="0"/>
          </a:p>
          <a:p>
            <a:endParaRPr lang="en-GB" sz="1600" dirty="0" smtClean="0"/>
          </a:p>
          <a:p>
            <a:r>
              <a:rPr lang="en-GB" sz="1600" dirty="0" smtClean="0"/>
              <a:t>In </a:t>
            </a:r>
            <a:r>
              <a:rPr lang="en-GB" sz="1600" dirty="0" smtClean="0"/>
              <a:t>conclusion, </a:t>
            </a:r>
            <a:r>
              <a:rPr lang="en-GB" sz="1600" dirty="0" err="1" smtClean="0"/>
              <a:t>MacRitchie</a:t>
            </a:r>
            <a:r>
              <a:rPr lang="en-GB" sz="1600" dirty="0" smtClean="0"/>
              <a:t> Reservoir Park is a beautiful nature park in Singapore which is easily reached by public transport from RELC.</a:t>
            </a:r>
            <a:endParaRPr lang="en-US" sz="1600" dirty="0" smtClean="0"/>
          </a:p>
          <a:p>
            <a:endParaRPr lang="en-GB" sz="1600" dirty="0" smtClean="0"/>
          </a:p>
          <a:p>
            <a:r>
              <a:rPr lang="en-GB" sz="1600" dirty="0" smtClean="0"/>
              <a:t>If </a:t>
            </a:r>
            <a:r>
              <a:rPr lang="en-GB" sz="1600" dirty="0" smtClean="0"/>
              <a:t>you would like me to elaborate on any point, please ask.</a:t>
            </a:r>
            <a:endParaRPr lang="en-US" sz="16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57200" y="274638"/>
            <a:ext cx="8229600" cy="715962"/>
          </a:xfrm>
        </p:spPr>
        <p:style>
          <a:lnRef idx="1">
            <a:schemeClr val="accent2"/>
          </a:lnRef>
          <a:fillRef idx="2">
            <a:schemeClr val="accent2"/>
          </a:fillRef>
          <a:effectRef idx="1">
            <a:schemeClr val="accent2"/>
          </a:effectRef>
          <a:fontRef idx="minor">
            <a:schemeClr val="dk1"/>
          </a:fontRef>
        </p:style>
        <p:txBody>
          <a:bodyPr>
            <a:normAutofit/>
          </a:bodyPr>
          <a:lstStyle/>
          <a:p>
            <a:pPr algn="r" eaLnBrk="1" hangingPunct="1">
              <a:defRPr/>
            </a:pPr>
            <a:r>
              <a:rPr lang="en-US" sz="2800" dirty="0" smtClean="0">
                <a:solidFill>
                  <a:srgbClr val="000000"/>
                </a:solidFill>
                <a:latin typeface="Tahoma" pitchFamily="34" charset="0"/>
                <a:cs typeface="Tahoma" pitchFamily="34" charset="0"/>
              </a:rPr>
              <a:t>Key points</a:t>
            </a:r>
            <a:endParaRPr lang="en-US" sz="2800" dirty="0" smtClean="0">
              <a:solidFill>
                <a:srgbClr val="000000"/>
              </a:solidFill>
              <a:latin typeface="Tahoma" pitchFamily="34" charset="0"/>
              <a:cs typeface="Tahoma" pitchFamily="34" charset="0"/>
            </a:endParaRPr>
          </a:p>
        </p:txBody>
      </p:sp>
      <p:sp>
        <p:nvSpPr>
          <p:cNvPr id="5" name="Rectangle 4"/>
          <p:cNvSpPr/>
          <p:nvPr/>
        </p:nvSpPr>
        <p:spPr>
          <a:xfrm>
            <a:off x="762000" y="1752600"/>
            <a:ext cx="7391400" cy="3477875"/>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endParaRPr lang="en-US" sz="2000" dirty="0" smtClean="0"/>
          </a:p>
          <a:p>
            <a:pPr>
              <a:buFont typeface="Wingdings" pitchFamily="2" charset="2"/>
              <a:buChar char="Ø"/>
            </a:pPr>
            <a:r>
              <a:rPr lang="en-US" sz="2000" dirty="0" smtClean="0"/>
              <a:t> </a:t>
            </a:r>
            <a:r>
              <a:rPr lang="en-US" sz="2000" dirty="0" smtClean="0"/>
              <a:t>Be aware of word and sentence stress and effect on meaning.</a:t>
            </a:r>
            <a:endParaRPr lang="en-US" sz="2000" dirty="0" smtClean="0"/>
          </a:p>
          <a:p>
            <a:pPr>
              <a:buFont typeface="Wingdings" pitchFamily="2" charset="2"/>
              <a:buChar char="Ø"/>
            </a:pPr>
            <a:endParaRPr lang="en-US" sz="2000" dirty="0" smtClean="0"/>
          </a:p>
          <a:p>
            <a:pPr>
              <a:buFont typeface="Wingdings" pitchFamily="2" charset="2"/>
              <a:buChar char="Ø"/>
            </a:pPr>
            <a:r>
              <a:rPr lang="en-US" sz="2000" dirty="0" smtClean="0"/>
              <a:t> </a:t>
            </a:r>
            <a:r>
              <a:rPr lang="en-US" sz="2000" dirty="0" smtClean="0"/>
              <a:t>Practice stress timing in your preparation.</a:t>
            </a:r>
            <a:endParaRPr lang="en-US" sz="2000" dirty="0" smtClean="0"/>
          </a:p>
          <a:p>
            <a:pPr>
              <a:buFont typeface="Wingdings" pitchFamily="2" charset="2"/>
              <a:buChar char="Ø"/>
            </a:pPr>
            <a:endParaRPr lang="en-US" sz="2000" dirty="0" smtClean="0"/>
          </a:p>
          <a:p>
            <a:pPr>
              <a:buFont typeface="Wingdings" pitchFamily="2" charset="2"/>
              <a:buChar char="Ø"/>
            </a:pPr>
            <a:r>
              <a:rPr lang="en-US" sz="2000" dirty="0" smtClean="0"/>
              <a:t> Key </a:t>
            </a:r>
            <a:r>
              <a:rPr lang="en-US" sz="2000" dirty="0" smtClean="0"/>
              <a:t>words - </a:t>
            </a:r>
            <a:r>
              <a:rPr lang="en-US" sz="2000" dirty="0" smtClean="0"/>
              <a:t>s</a:t>
            </a:r>
            <a:r>
              <a:rPr lang="en-US" sz="2000" dirty="0" smtClean="0"/>
              <a:t>peak out </a:t>
            </a:r>
            <a:r>
              <a:rPr lang="en-US" sz="2000" dirty="0" smtClean="0"/>
              <a:t>slowly and </a:t>
            </a:r>
            <a:r>
              <a:rPr lang="en-US" sz="2000" dirty="0" smtClean="0"/>
              <a:t>with emphasis</a:t>
            </a:r>
            <a:r>
              <a:rPr lang="en-US" sz="2000" dirty="0" smtClean="0"/>
              <a:t>.</a:t>
            </a:r>
            <a:endParaRPr lang="en-US" sz="2000" dirty="0" smtClean="0"/>
          </a:p>
          <a:p>
            <a:pPr>
              <a:buFont typeface="Wingdings" pitchFamily="2" charset="2"/>
              <a:buChar char="Ø"/>
            </a:pPr>
            <a:endParaRPr lang="en-US" sz="2000" dirty="0" smtClean="0"/>
          </a:p>
          <a:p>
            <a:pPr>
              <a:buFont typeface="Wingdings" pitchFamily="2" charset="2"/>
              <a:buChar char="Ø"/>
            </a:pPr>
            <a:r>
              <a:rPr lang="en-US" sz="2000" dirty="0" smtClean="0"/>
              <a:t> </a:t>
            </a:r>
            <a:r>
              <a:rPr lang="en-US" sz="2000" dirty="0" smtClean="0"/>
              <a:t>Consider pausing and repetition for emphasis.</a:t>
            </a:r>
            <a:endParaRPr lang="en-US" sz="2000" dirty="0" smtClean="0"/>
          </a:p>
          <a:p>
            <a:endParaRPr lang="en-US" sz="2000" dirty="0" smtClean="0"/>
          </a:p>
          <a:p>
            <a:pPr>
              <a:buFont typeface="Wingdings" pitchFamily="2" charset="2"/>
              <a:buChar char="Ø"/>
            </a:pPr>
            <a:r>
              <a:rPr lang="en-US" sz="2000" dirty="0" smtClean="0"/>
              <a:t> Talk to your audience, don't read to them!</a:t>
            </a:r>
            <a:endParaRPr lang="en-US" sz="20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p:cNvPicPr>
            <a:picLocks noChangeAspect="1" noChangeArrowheads="1"/>
          </p:cNvPicPr>
          <p:nvPr/>
        </p:nvPicPr>
        <p:blipFill>
          <a:blip r:embed="rId2"/>
          <a:srcRect/>
          <a:stretch>
            <a:fillRect/>
          </a:stretch>
        </p:blipFill>
        <p:spPr bwMode="auto">
          <a:xfrm>
            <a:off x="1143000" y="1143000"/>
            <a:ext cx="6858000" cy="55626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 name="Title 1"/>
          <p:cNvSpPr txBox="1">
            <a:spLocks/>
          </p:cNvSpPr>
          <p:nvPr/>
        </p:nvSpPr>
        <p:spPr bwMode="auto">
          <a:xfrm>
            <a:off x="457200" y="274638"/>
            <a:ext cx="8229600" cy="715962"/>
          </a:xfrm>
          <a:prstGeom prst="rect">
            <a:avLst/>
          </a:prstGeom>
          <a:ln w="9525" cap="flat" cmpd="sng" algn="ctr">
            <a:solidFill>
              <a:schemeClr val="accent2">
                <a:shade val="95000"/>
                <a:satMod val="105000"/>
              </a:schemeClr>
            </a:solidFill>
            <a:prstDash val="solid"/>
            <a:miter lim="800000"/>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ctr" anchorCtr="0" compatLnSpc="1">
            <a:prstTxWarp prst="textNoShape">
              <a:avLst/>
            </a:prstTxWarp>
            <a:norm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sz="2800" b="0" i="0" u="none" strike="noStrike" kern="1200" cap="none" spc="0" normalizeH="0" baseline="0" noProof="0" dirty="0" smtClean="0">
                <a:ln>
                  <a:noFill/>
                </a:ln>
                <a:solidFill>
                  <a:srgbClr val="000000"/>
                </a:solidFill>
                <a:effectLst/>
                <a:uLnTx/>
                <a:uFillTx/>
                <a:latin typeface="Tahoma" pitchFamily="34" charset="0"/>
                <a:ea typeface="+mn-ea"/>
                <a:cs typeface="Tahoma" pitchFamily="34" charset="0"/>
              </a:rPr>
              <a:t>Presentation practice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57200" y="274638"/>
            <a:ext cx="8229600" cy="715962"/>
          </a:xfrm>
        </p:spPr>
        <p:style>
          <a:lnRef idx="1">
            <a:schemeClr val="accent2"/>
          </a:lnRef>
          <a:fillRef idx="2">
            <a:schemeClr val="accent2"/>
          </a:fillRef>
          <a:effectRef idx="1">
            <a:schemeClr val="accent2"/>
          </a:effectRef>
          <a:fontRef idx="minor">
            <a:schemeClr val="dk1"/>
          </a:fontRef>
        </p:style>
        <p:txBody>
          <a:bodyPr>
            <a:normAutofit/>
          </a:bodyPr>
          <a:lstStyle/>
          <a:p>
            <a:pPr algn="r" eaLnBrk="1" hangingPunct="1">
              <a:defRPr/>
            </a:pPr>
            <a:r>
              <a:rPr lang="en-US" sz="2800" dirty="0" smtClean="0">
                <a:solidFill>
                  <a:srgbClr val="000000"/>
                </a:solidFill>
                <a:latin typeface="Tahoma" pitchFamily="34" charset="0"/>
                <a:cs typeface="Tahoma" pitchFamily="34" charset="0"/>
              </a:rPr>
              <a:t>Delivery</a:t>
            </a:r>
          </a:p>
        </p:txBody>
      </p:sp>
      <p:sp>
        <p:nvSpPr>
          <p:cNvPr id="6" name="TextBox 5"/>
          <p:cNvSpPr txBox="1"/>
          <p:nvPr/>
        </p:nvSpPr>
        <p:spPr>
          <a:xfrm>
            <a:off x="3505200" y="5181600"/>
            <a:ext cx="2608406" cy="923330"/>
          </a:xfrm>
          <a:prstGeom prst="rect">
            <a:avLst/>
          </a:prstGeom>
          <a:noFill/>
        </p:spPr>
        <p:txBody>
          <a:bodyPr wrap="none" rtlCol="0">
            <a:spAutoFit/>
          </a:bodyPr>
          <a:lstStyle/>
          <a:p>
            <a:r>
              <a:rPr lang="en-US" sz="5400" dirty="0" smtClean="0">
                <a:latin typeface="Times New Roman" pitchFamily="18" charset="0"/>
                <a:cs typeface="Times New Roman" pitchFamily="18" charset="0"/>
              </a:rPr>
              <a:t>Delivery</a:t>
            </a:r>
            <a:endParaRPr lang="en-US" sz="5400" dirty="0">
              <a:latin typeface="Times New Roman" pitchFamily="18" charset="0"/>
              <a:cs typeface="Times New Roman" pitchFamily="18" charset="0"/>
            </a:endParaRPr>
          </a:p>
        </p:txBody>
      </p:sp>
      <p:pic>
        <p:nvPicPr>
          <p:cNvPr id="11266" name="Picture 2" descr="http://www.callcentrehelper.com/images/stories/Q2-2008/speech1.jpg"/>
          <p:cNvPicPr>
            <a:picLocks noChangeAspect="1" noChangeArrowheads="1"/>
          </p:cNvPicPr>
          <p:nvPr/>
        </p:nvPicPr>
        <p:blipFill>
          <a:blip r:embed="rId2"/>
          <a:srcRect/>
          <a:stretch>
            <a:fillRect/>
          </a:stretch>
        </p:blipFill>
        <p:spPr bwMode="auto">
          <a:xfrm>
            <a:off x="2133600" y="1752600"/>
            <a:ext cx="4857750" cy="299085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57200" y="274638"/>
            <a:ext cx="8229600" cy="715962"/>
          </a:xfrm>
        </p:spPr>
        <p:style>
          <a:lnRef idx="1">
            <a:schemeClr val="accent2"/>
          </a:lnRef>
          <a:fillRef idx="2">
            <a:schemeClr val="accent2"/>
          </a:fillRef>
          <a:effectRef idx="1">
            <a:schemeClr val="accent2"/>
          </a:effectRef>
          <a:fontRef idx="minor">
            <a:schemeClr val="dk1"/>
          </a:fontRef>
        </p:style>
        <p:txBody>
          <a:bodyPr>
            <a:normAutofit/>
          </a:bodyPr>
          <a:lstStyle/>
          <a:p>
            <a:pPr algn="r" eaLnBrk="1" hangingPunct="1">
              <a:defRPr/>
            </a:pPr>
            <a:r>
              <a:rPr lang="en-US" sz="2800" dirty="0" smtClean="0">
                <a:solidFill>
                  <a:srgbClr val="000000"/>
                </a:solidFill>
                <a:latin typeface="Tahoma" pitchFamily="34" charset="0"/>
                <a:cs typeface="Tahoma" pitchFamily="34" charset="0"/>
              </a:rPr>
              <a:t>Word stress and intelligibility</a:t>
            </a:r>
            <a:endParaRPr lang="en-US" sz="2800" dirty="0" smtClean="0">
              <a:solidFill>
                <a:srgbClr val="000000"/>
              </a:solidFill>
              <a:latin typeface="Tahoma" pitchFamily="34" charset="0"/>
              <a:cs typeface="Tahoma" pitchFamily="34" charset="0"/>
            </a:endParaRPr>
          </a:p>
        </p:txBody>
      </p:sp>
      <p:sp>
        <p:nvSpPr>
          <p:cNvPr id="22531" name="Text Box 4"/>
          <p:cNvSpPr txBox="1">
            <a:spLocks noChangeArrowheads="1"/>
          </p:cNvSpPr>
          <p:nvPr/>
        </p:nvSpPr>
        <p:spPr bwMode="auto">
          <a:xfrm>
            <a:off x="457200" y="1600200"/>
            <a:ext cx="8229600" cy="366713"/>
          </a:xfrm>
          <a:prstGeom prst="rect">
            <a:avLst/>
          </a:prstGeom>
          <a:noFill/>
          <a:ln w="9525">
            <a:noFill/>
            <a:miter lim="800000"/>
            <a:headEnd/>
            <a:tailEnd/>
          </a:ln>
        </p:spPr>
        <p:txBody>
          <a:bodyPr>
            <a:spAutoFit/>
          </a:bodyPr>
          <a:lstStyle/>
          <a:p>
            <a:endParaRPr lang="en-US"/>
          </a:p>
        </p:txBody>
      </p:sp>
      <p:sp>
        <p:nvSpPr>
          <p:cNvPr id="5" name="TextBox 4"/>
          <p:cNvSpPr txBox="1"/>
          <p:nvPr/>
        </p:nvSpPr>
        <p:spPr>
          <a:xfrm>
            <a:off x="3581400" y="1219200"/>
            <a:ext cx="2088264" cy="523220"/>
          </a:xfrm>
          <a:prstGeom prst="rect">
            <a:avLst/>
          </a:prstGeom>
          <a:noFill/>
        </p:spPr>
        <p:txBody>
          <a:bodyPr wrap="none" rtlCol="0">
            <a:spAutoFit/>
          </a:bodyPr>
          <a:lstStyle/>
          <a:p>
            <a:r>
              <a:rPr lang="en-US" sz="2800" u="sng" dirty="0" smtClean="0">
                <a:latin typeface="Tahoma" pitchFamily="34" charset="0"/>
                <a:cs typeface="Tahoma" pitchFamily="34" charset="0"/>
              </a:rPr>
              <a:t>Word Stress</a:t>
            </a:r>
            <a:endParaRPr lang="en-US" sz="2800" u="sng" dirty="0">
              <a:latin typeface="Tahoma" pitchFamily="34" charset="0"/>
              <a:cs typeface="Tahoma" pitchFamily="34" charset="0"/>
            </a:endParaRPr>
          </a:p>
        </p:txBody>
      </p:sp>
      <p:sp>
        <p:nvSpPr>
          <p:cNvPr id="6" name="Rectangle 5"/>
          <p:cNvSpPr/>
          <p:nvPr/>
        </p:nvSpPr>
        <p:spPr>
          <a:xfrm>
            <a:off x="2057400" y="2209800"/>
            <a:ext cx="1244571" cy="461665"/>
          </a:xfrm>
          <a:prstGeom prst="rect">
            <a:avLst/>
          </a:prstGeom>
        </p:spPr>
        <p:txBody>
          <a:bodyPr wrap="none">
            <a:spAutoFit/>
          </a:bodyPr>
          <a:lstStyle/>
          <a:p>
            <a:r>
              <a:rPr lang="en-US" sz="2400" dirty="0" smtClean="0">
                <a:latin typeface="Tahoma" pitchFamily="34" charset="0"/>
                <a:cs typeface="Tahoma" pitchFamily="34" charset="0"/>
              </a:rPr>
              <a:t>il</a:t>
            </a:r>
            <a:r>
              <a:rPr lang="en-US" sz="2400" b="1" dirty="0" smtClean="0">
                <a:solidFill>
                  <a:schemeClr val="accent1"/>
                </a:solidFill>
                <a:latin typeface="Tahoma" pitchFamily="34" charset="0"/>
                <a:cs typeface="Tahoma" pitchFamily="34" charset="0"/>
              </a:rPr>
              <a:t>le</a:t>
            </a:r>
            <a:r>
              <a:rPr lang="en-US" sz="2400" dirty="0" smtClean="0">
                <a:latin typeface="Tahoma" pitchFamily="34" charset="0"/>
                <a:cs typeface="Tahoma" pitchFamily="34" charset="0"/>
              </a:rPr>
              <a:t>gible</a:t>
            </a:r>
            <a:endParaRPr lang="en-US" sz="2400" dirty="0">
              <a:latin typeface="Tahoma" pitchFamily="34" charset="0"/>
              <a:cs typeface="Tahoma" pitchFamily="34" charset="0"/>
            </a:endParaRPr>
          </a:p>
        </p:txBody>
      </p:sp>
      <p:sp>
        <p:nvSpPr>
          <p:cNvPr id="7" name="Rectangle 6"/>
          <p:cNvSpPr/>
          <p:nvPr/>
        </p:nvSpPr>
        <p:spPr>
          <a:xfrm>
            <a:off x="4267200" y="2209800"/>
            <a:ext cx="1173719" cy="461665"/>
          </a:xfrm>
          <a:prstGeom prst="rect">
            <a:avLst/>
          </a:prstGeom>
        </p:spPr>
        <p:txBody>
          <a:bodyPr wrap="none">
            <a:spAutoFit/>
          </a:bodyPr>
          <a:lstStyle/>
          <a:p>
            <a:r>
              <a:rPr lang="en-US" sz="2400" b="1" dirty="0" smtClean="0">
                <a:solidFill>
                  <a:schemeClr val="accent1"/>
                </a:solidFill>
                <a:latin typeface="Tahoma" pitchFamily="34" charset="0"/>
                <a:cs typeface="Tahoma" pitchFamily="34" charset="0"/>
              </a:rPr>
              <a:t>el</a:t>
            </a:r>
            <a:r>
              <a:rPr lang="en-US" sz="2400" dirty="0" smtClean="0">
                <a:latin typeface="Tahoma" pitchFamily="34" charset="0"/>
                <a:cs typeface="Tahoma" pitchFamily="34" charset="0"/>
              </a:rPr>
              <a:t>igible</a:t>
            </a:r>
            <a:endParaRPr lang="en-US" sz="2400" dirty="0">
              <a:latin typeface="Tahoma" pitchFamily="34" charset="0"/>
              <a:cs typeface="Tahoma" pitchFamily="34" charset="0"/>
            </a:endParaRPr>
          </a:p>
        </p:txBody>
      </p:sp>
      <p:sp>
        <p:nvSpPr>
          <p:cNvPr id="9" name="Rectangle 8"/>
          <p:cNvSpPr/>
          <p:nvPr/>
        </p:nvSpPr>
        <p:spPr>
          <a:xfrm>
            <a:off x="1905000" y="3505200"/>
            <a:ext cx="5943935" cy="461665"/>
          </a:xfrm>
          <a:prstGeom prst="rect">
            <a:avLst/>
          </a:prstGeom>
        </p:spPr>
        <p:txBody>
          <a:bodyPr wrap="none">
            <a:spAutoFit/>
          </a:bodyPr>
          <a:lstStyle/>
          <a:p>
            <a:r>
              <a:rPr lang="en-US" sz="2400" dirty="0" smtClean="0">
                <a:latin typeface="Tahoma" pitchFamily="34" charset="0"/>
                <a:cs typeface="Tahoma" pitchFamily="34" charset="0"/>
              </a:rPr>
              <a:t>"I asked for a </a:t>
            </a:r>
            <a:r>
              <a:rPr lang="en-US" sz="2400" dirty="0" err="1" smtClean="0">
                <a:latin typeface="Tahoma" pitchFamily="34" charset="0"/>
                <a:cs typeface="Tahoma" pitchFamily="34" charset="0"/>
              </a:rPr>
              <a:t>b'tell</a:t>
            </a:r>
            <a:r>
              <a:rPr lang="en-US" sz="2400" dirty="0" smtClean="0">
                <a:latin typeface="Tahoma" pitchFamily="34" charset="0"/>
                <a:cs typeface="Tahoma" pitchFamily="34" charset="0"/>
              </a:rPr>
              <a:t> of water in the </a:t>
            </a:r>
            <a:r>
              <a:rPr lang="en-US" sz="2400" dirty="0" err="1" smtClean="0">
                <a:latin typeface="Tahoma" pitchFamily="34" charset="0"/>
                <a:cs typeface="Tahoma" pitchFamily="34" charset="0"/>
              </a:rPr>
              <a:t>hottle</a:t>
            </a:r>
            <a:r>
              <a:rPr lang="en-US" sz="2400" dirty="0" smtClean="0">
                <a:latin typeface="Tahoma" pitchFamily="34" charset="0"/>
                <a:cs typeface="Tahoma" pitchFamily="34" charset="0"/>
              </a:rPr>
              <a:t>."</a:t>
            </a:r>
            <a:endParaRPr lang="en-US" sz="2400" dirty="0">
              <a:latin typeface="Tahoma" pitchFamily="34" charset="0"/>
              <a:cs typeface="Tahoma" pitchFamily="34" charset="0"/>
            </a:endParaRPr>
          </a:p>
        </p:txBody>
      </p:sp>
      <p:sp>
        <p:nvSpPr>
          <p:cNvPr id="10" name="Rectangle 9"/>
          <p:cNvSpPr/>
          <p:nvPr/>
        </p:nvSpPr>
        <p:spPr>
          <a:xfrm>
            <a:off x="1905000" y="4343400"/>
            <a:ext cx="5726632" cy="461665"/>
          </a:xfrm>
          <a:prstGeom prst="rect">
            <a:avLst/>
          </a:prstGeom>
        </p:spPr>
        <p:txBody>
          <a:bodyPr wrap="none">
            <a:spAutoFit/>
          </a:bodyPr>
          <a:lstStyle/>
          <a:p>
            <a:r>
              <a:rPr lang="en-US" sz="2400" i="1" dirty="0" smtClean="0">
                <a:latin typeface="Tahoma" pitchFamily="34" charset="0"/>
                <a:cs typeface="Tahoma" pitchFamily="34" charset="0"/>
              </a:rPr>
              <a:t>I asked for a bottle of water in the hotel.</a:t>
            </a:r>
            <a:endParaRPr lang="en-US" sz="2400" i="1" dirty="0">
              <a:latin typeface="Tahoma" pitchFamily="34" charset="0"/>
              <a:cs typeface="Tahom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linds(horizont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9">
                                            <p:txEl>
                                              <p:pRg st="0" end="0"/>
                                            </p:txEl>
                                          </p:spTgt>
                                        </p:tgtEl>
                                        <p:attrNameLst>
                                          <p:attrName>style.visibility</p:attrName>
                                        </p:attrNameLst>
                                      </p:cBhvr>
                                      <p:to>
                                        <p:strVal val="visible"/>
                                      </p:to>
                                    </p:set>
                                    <p:animEffect transition="in" filter="blinds(horizontal)">
                                      <p:cBhvr>
                                        <p:cTn id="17" dur="500"/>
                                        <p:tgtEl>
                                          <p:spTgt spid="9">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10">
                                            <p:txEl>
                                              <p:pRg st="0" end="0"/>
                                            </p:txEl>
                                          </p:spTgt>
                                        </p:tgtEl>
                                        <p:attrNameLst>
                                          <p:attrName>style.visibility</p:attrName>
                                        </p:attrNameLst>
                                      </p:cBhvr>
                                      <p:to>
                                        <p:strVal val="visible"/>
                                      </p:to>
                                    </p:set>
                                    <p:animEffect transition="in" filter="blinds(horizontal)">
                                      <p:cBhvr>
                                        <p:cTn id="22"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57200" y="274638"/>
            <a:ext cx="8229600" cy="715962"/>
          </a:xfrm>
        </p:spPr>
        <p:style>
          <a:lnRef idx="1">
            <a:schemeClr val="accent2"/>
          </a:lnRef>
          <a:fillRef idx="2">
            <a:schemeClr val="accent2"/>
          </a:fillRef>
          <a:effectRef idx="1">
            <a:schemeClr val="accent2"/>
          </a:effectRef>
          <a:fontRef idx="minor">
            <a:schemeClr val="dk1"/>
          </a:fontRef>
        </p:style>
        <p:txBody>
          <a:bodyPr>
            <a:normAutofit/>
          </a:bodyPr>
          <a:lstStyle/>
          <a:p>
            <a:pPr algn="r" eaLnBrk="1" hangingPunct="1">
              <a:defRPr/>
            </a:pPr>
            <a:r>
              <a:rPr lang="en-US" sz="2800" dirty="0" smtClean="0">
                <a:solidFill>
                  <a:srgbClr val="000000"/>
                </a:solidFill>
                <a:latin typeface="Tahoma" pitchFamily="34" charset="0"/>
                <a:cs typeface="Tahoma" pitchFamily="34" charset="0"/>
              </a:rPr>
              <a:t>Word stress and meaning</a:t>
            </a:r>
            <a:endParaRPr lang="en-US" sz="2800" dirty="0" smtClean="0">
              <a:solidFill>
                <a:srgbClr val="000000"/>
              </a:solidFill>
              <a:latin typeface="Tahoma" pitchFamily="34" charset="0"/>
              <a:cs typeface="Tahoma" pitchFamily="34" charset="0"/>
            </a:endParaRPr>
          </a:p>
        </p:txBody>
      </p:sp>
      <p:sp>
        <p:nvSpPr>
          <p:cNvPr id="22531" name="Text Box 4"/>
          <p:cNvSpPr txBox="1">
            <a:spLocks noChangeArrowheads="1"/>
          </p:cNvSpPr>
          <p:nvPr/>
        </p:nvSpPr>
        <p:spPr bwMode="auto">
          <a:xfrm>
            <a:off x="457200" y="1600200"/>
            <a:ext cx="8229600" cy="366713"/>
          </a:xfrm>
          <a:prstGeom prst="rect">
            <a:avLst/>
          </a:prstGeom>
          <a:noFill/>
          <a:ln w="9525">
            <a:noFill/>
            <a:miter lim="800000"/>
            <a:headEnd/>
            <a:tailEnd/>
          </a:ln>
        </p:spPr>
        <p:txBody>
          <a:bodyPr>
            <a:spAutoFit/>
          </a:bodyPr>
          <a:lstStyle/>
          <a:p>
            <a:endParaRPr lang="en-US"/>
          </a:p>
        </p:txBody>
      </p:sp>
      <p:sp>
        <p:nvSpPr>
          <p:cNvPr id="5" name="Rectangle 4"/>
          <p:cNvSpPr/>
          <p:nvPr/>
        </p:nvSpPr>
        <p:spPr>
          <a:xfrm>
            <a:off x="457200" y="1295400"/>
            <a:ext cx="8153400" cy="4893647"/>
          </a:xfrm>
          <a:prstGeom prst="rect">
            <a:avLst/>
          </a:prstGeom>
        </p:spPr>
        <p:txBody>
          <a:bodyPr wrap="square">
            <a:spAutoFit/>
          </a:bodyPr>
          <a:lstStyle/>
          <a:p>
            <a:r>
              <a:rPr lang="en-US" sz="2400" dirty="0" smtClean="0">
                <a:latin typeface="Tahoma" pitchFamily="34" charset="0"/>
                <a:cs typeface="Tahoma" pitchFamily="34" charset="0"/>
              </a:rPr>
              <a:t>1. Our company exports cars to Indonesia</a:t>
            </a:r>
          </a:p>
          <a:p>
            <a:endParaRPr lang="en-US" sz="2400" dirty="0" smtClean="0">
              <a:latin typeface="Tahoma" pitchFamily="34" charset="0"/>
              <a:cs typeface="Tahoma" pitchFamily="34" charset="0"/>
            </a:endParaRPr>
          </a:p>
          <a:p>
            <a:r>
              <a:rPr lang="en-US" sz="2400" dirty="0" smtClean="0">
                <a:latin typeface="Tahoma" pitchFamily="34" charset="0"/>
                <a:cs typeface="Tahoma" pitchFamily="34" charset="0"/>
              </a:rPr>
              <a:t>Our company's main export is cars.</a:t>
            </a:r>
          </a:p>
          <a:p>
            <a:endParaRPr lang="en-US" sz="2400" dirty="0" smtClean="0">
              <a:latin typeface="Tahoma" pitchFamily="34" charset="0"/>
              <a:cs typeface="Tahoma" pitchFamily="34" charset="0"/>
            </a:endParaRPr>
          </a:p>
          <a:p>
            <a:r>
              <a:rPr lang="en-US" sz="2400" dirty="0" smtClean="0">
                <a:latin typeface="Tahoma" pitchFamily="34" charset="0"/>
                <a:cs typeface="Tahoma" pitchFamily="34" charset="0"/>
              </a:rPr>
              <a:t>2. People in Egypt stopped working as a protest.</a:t>
            </a:r>
          </a:p>
          <a:p>
            <a:endParaRPr lang="en-US" sz="2400" dirty="0" smtClean="0">
              <a:latin typeface="Tahoma" pitchFamily="34" charset="0"/>
              <a:cs typeface="Tahoma" pitchFamily="34" charset="0"/>
            </a:endParaRPr>
          </a:p>
          <a:p>
            <a:r>
              <a:rPr lang="en-US" sz="2400" dirty="0" smtClean="0">
                <a:latin typeface="Tahoma" pitchFamily="34" charset="0"/>
                <a:cs typeface="Tahoma" pitchFamily="34" charset="0"/>
              </a:rPr>
              <a:t>Many people wanted to protest about the government.</a:t>
            </a:r>
          </a:p>
          <a:p>
            <a:endParaRPr lang="en-US" sz="2400" dirty="0" smtClean="0">
              <a:latin typeface="Tahoma" pitchFamily="34" charset="0"/>
              <a:cs typeface="Tahoma" pitchFamily="34" charset="0"/>
            </a:endParaRPr>
          </a:p>
          <a:p>
            <a:r>
              <a:rPr lang="en-US" sz="2400" dirty="0" smtClean="0">
                <a:latin typeface="Tahoma" pitchFamily="34" charset="0"/>
                <a:cs typeface="Tahoma" pitchFamily="34" charset="0"/>
              </a:rPr>
              <a:t>3. There's been a large increase in the price of property in Hanoi.</a:t>
            </a:r>
          </a:p>
          <a:p>
            <a:endParaRPr lang="en-US" sz="2400" dirty="0" smtClean="0">
              <a:latin typeface="Tahoma" pitchFamily="34" charset="0"/>
              <a:cs typeface="Tahoma" pitchFamily="34" charset="0"/>
            </a:endParaRPr>
          </a:p>
          <a:p>
            <a:r>
              <a:rPr lang="en-US" sz="2400" dirty="0" smtClean="0">
                <a:latin typeface="Tahoma" pitchFamily="34" charset="0"/>
                <a:cs typeface="Tahoma" pitchFamily="34" charset="0"/>
              </a:rPr>
              <a:t>4. Property </a:t>
            </a:r>
            <a:r>
              <a:rPr lang="en-US" sz="2400" dirty="0" smtClean="0">
                <a:latin typeface="Tahoma" pitchFamily="34" charset="0"/>
                <a:cs typeface="Tahoma" pitchFamily="34" charset="0"/>
              </a:rPr>
              <a:t>prices in Hanoi have been increasing for a few years.</a:t>
            </a:r>
            <a:endParaRPr lang="en-US" sz="2400" dirty="0">
              <a:latin typeface="Tahoma" pitchFamily="34" charset="0"/>
              <a:cs typeface="Tahom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linds(horizontal)">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Effect transition="in" filter="blinds(horizontal)">
                                      <p:cBhvr>
                                        <p:cTn id="12" dur="500"/>
                                        <p:tgtEl>
                                          <p:spTgt spid="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5">
                                            <p:txEl>
                                              <p:pRg st="4" end="4"/>
                                            </p:txEl>
                                          </p:spTgt>
                                        </p:tgtEl>
                                        <p:attrNameLst>
                                          <p:attrName>style.visibility</p:attrName>
                                        </p:attrNameLst>
                                      </p:cBhvr>
                                      <p:to>
                                        <p:strVal val="visible"/>
                                      </p:to>
                                    </p:set>
                                    <p:animEffect transition="in" filter="blinds(horizontal)">
                                      <p:cBhvr>
                                        <p:cTn id="17" dur="500"/>
                                        <p:tgtEl>
                                          <p:spTgt spid="5">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5">
                                            <p:txEl>
                                              <p:pRg st="6" end="6"/>
                                            </p:txEl>
                                          </p:spTgt>
                                        </p:tgtEl>
                                        <p:attrNameLst>
                                          <p:attrName>style.visibility</p:attrName>
                                        </p:attrNameLst>
                                      </p:cBhvr>
                                      <p:to>
                                        <p:strVal val="visible"/>
                                      </p:to>
                                    </p:set>
                                    <p:animEffect transition="in" filter="blinds(horizontal)">
                                      <p:cBhvr>
                                        <p:cTn id="22" dur="500"/>
                                        <p:tgtEl>
                                          <p:spTgt spid="5">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5">
                                            <p:txEl>
                                              <p:pRg st="8" end="8"/>
                                            </p:txEl>
                                          </p:spTgt>
                                        </p:tgtEl>
                                        <p:attrNameLst>
                                          <p:attrName>style.visibility</p:attrName>
                                        </p:attrNameLst>
                                      </p:cBhvr>
                                      <p:to>
                                        <p:strVal val="visible"/>
                                      </p:to>
                                    </p:set>
                                    <p:animEffect transition="in" filter="blinds(horizontal)">
                                      <p:cBhvr>
                                        <p:cTn id="27" dur="500"/>
                                        <p:tgtEl>
                                          <p:spTgt spid="5">
                                            <p:txEl>
                                              <p:pRg st="8" end="8"/>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5">
                                            <p:txEl>
                                              <p:pRg st="10" end="10"/>
                                            </p:txEl>
                                          </p:spTgt>
                                        </p:tgtEl>
                                        <p:attrNameLst>
                                          <p:attrName>style.visibility</p:attrName>
                                        </p:attrNameLst>
                                      </p:cBhvr>
                                      <p:to>
                                        <p:strVal val="visible"/>
                                      </p:to>
                                    </p:set>
                                    <p:animEffect transition="in" filter="blinds(horizontal)">
                                      <p:cBhvr>
                                        <p:cTn id="32" dur="500"/>
                                        <p:tgtEl>
                                          <p:spTgt spid="5">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57200" y="274638"/>
            <a:ext cx="8229600" cy="715962"/>
          </a:xfrm>
        </p:spPr>
        <p:style>
          <a:lnRef idx="1">
            <a:schemeClr val="accent2"/>
          </a:lnRef>
          <a:fillRef idx="2">
            <a:schemeClr val="accent2"/>
          </a:fillRef>
          <a:effectRef idx="1">
            <a:schemeClr val="accent2"/>
          </a:effectRef>
          <a:fontRef idx="minor">
            <a:schemeClr val="dk1"/>
          </a:fontRef>
        </p:style>
        <p:txBody>
          <a:bodyPr>
            <a:normAutofit/>
          </a:bodyPr>
          <a:lstStyle/>
          <a:p>
            <a:pPr algn="r" eaLnBrk="1" hangingPunct="1">
              <a:defRPr/>
            </a:pPr>
            <a:r>
              <a:rPr lang="en-US" sz="2800" dirty="0" smtClean="0">
                <a:solidFill>
                  <a:srgbClr val="000000"/>
                </a:solidFill>
                <a:latin typeface="Tahoma" pitchFamily="34" charset="0"/>
                <a:cs typeface="Tahoma" pitchFamily="34" charset="0"/>
              </a:rPr>
              <a:t>Sentence stress and meaning</a:t>
            </a:r>
            <a:endParaRPr lang="en-US" sz="2800" dirty="0" smtClean="0">
              <a:solidFill>
                <a:srgbClr val="000000"/>
              </a:solidFill>
              <a:latin typeface="Tahoma" pitchFamily="34" charset="0"/>
              <a:cs typeface="Tahoma" pitchFamily="34" charset="0"/>
            </a:endParaRPr>
          </a:p>
        </p:txBody>
      </p:sp>
      <p:sp>
        <p:nvSpPr>
          <p:cNvPr id="22531" name="Text Box 4"/>
          <p:cNvSpPr txBox="1">
            <a:spLocks noChangeArrowheads="1"/>
          </p:cNvSpPr>
          <p:nvPr/>
        </p:nvSpPr>
        <p:spPr bwMode="auto">
          <a:xfrm>
            <a:off x="457200" y="1600200"/>
            <a:ext cx="8229600" cy="366713"/>
          </a:xfrm>
          <a:prstGeom prst="rect">
            <a:avLst/>
          </a:prstGeom>
          <a:noFill/>
          <a:ln w="9525">
            <a:noFill/>
            <a:miter lim="800000"/>
            <a:headEnd/>
            <a:tailEnd/>
          </a:ln>
        </p:spPr>
        <p:txBody>
          <a:bodyPr>
            <a:spAutoFit/>
          </a:bodyPr>
          <a:lstStyle/>
          <a:p>
            <a:endParaRPr lang="en-US"/>
          </a:p>
        </p:txBody>
      </p:sp>
      <p:sp>
        <p:nvSpPr>
          <p:cNvPr id="5" name="Rectangle 4"/>
          <p:cNvSpPr/>
          <p:nvPr/>
        </p:nvSpPr>
        <p:spPr>
          <a:xfrm>
            <a:off x="533400" y="2438400"/>
            <a:ext cx="5783443" cy="523220"/>
          </a:xfrm>
          <a:prstGeom prst="rect">
            <a:avLst/>
          </a:prstGeom>
        </p:spPr>
        <p:txBody>
          <a:bodyPr wrap="none">
            <a:spAutoFit/>
          </a:bodyPr>
          <a:lstStyle/>
          <a:p>
            <a:r>
              <a:rPr lang="en-US" sz="2800" dirty="0" smtClean="0">
                <a:solidFill>
                  <a:srgbClr val="FF0000"/>
                </a:solidFill>
                <a:latin typeface="Tahoma" pitchFamily="34" charset="0"/>
                <a:cs typeface="Tahoma" pitchFamily="34" charset="0"/>
              </a:rPr>
              <a:t>I</a:t>
            </a:r>
            <a:r>
              <a:rPr lang="en-US" sz="2800" dirty="0" smtClean="0">
                <a:latin typeface="Tahoma" pitchFamily="34" charset="0"/>
                <a:cs typeface="Tahoma" pitchFamily="34" charset="0"/>
              </a:rPr>
              <a:t> did not say you stole my red hat. </a:t>
            </a:r>
            <a:endParaRPr lang="en-US" sz="2800" dirty="0">
              <a:latin typeface="Tahoma" pitchFamily="34" charset="0"/>
              <a:cs typeface="Tahoma" pitchFamily="34" charset="0"/>
            </a:endParaRPr>
          </a:p>
        </p:txBody>
      </p:sp>
      <p:pic>
        <p:nvPicPr>
          <p:cNvPr id="6" name="Picture 5" descr="red hat.jpg"/>
          <p:cNvPicPr>
            <a:picLocks noChangeAspect="1"/>
          </p:cNvPicPr>
          <p:nvPr/>
        </p:nvPicPr>
        <p:blipFill>
          <a:blip r:embed="rId2" cstate="print"/>
          <a:stretch>
            <a:fillRect/>
          </a:stretch>
        </p:blipFill>
        <p:spPr>
          <a:xfrm>
            <a:off x="6477000" y="2819400"/>
            <a:ext cx="2362200" cy="2362200"/>
          </a:xfrm>
          <a:prstGeom prst="rect">
            <a:avLst/>
          </a:prstGeom>
        </p:spPr>
      </p:pic>
      <p:sp>
        <p:nvSpPr>
          <p:cNvPr id="7" name="TextBox 6"/>
          <p:cNvSpPr txBox="1"/>
          <p:nvPr/>
        </p:nvSpPr>
        <p:spPr>
          <a:xfrm>
            <a:off x="2286000" y="1066800"/>
            <a:ext cx="5527924" cy="584775"/>
          </a:xfrm>
          <a:prstGeom prst="rect">
            <a:avLst/>
          </a:prstGeom>
          <a:noFill/>
        </p:spPr>
        <p:txBody>
          <a:bodyPr wrap="none" rtlCol="0">
            <a:spAutoFit/>
          </a:bodyPr>
          <a:lstStyle/>
          <a:p>
            <a:r>
              <a:rPr lang="en-US" sz="3200" u="sng" dirty="0" smtClean="0">
                <a:latin typeface="Tahoma" pitchFamily="34" charset="0"/>
                <a:cs typeface="Tahoma" pitchFamily="34" charset="0"/>
              </a:rPr>
              <a:t>Sentence Stress and Meaning</a:t>
            </a:r>
            <a:endParaRPr lang="en-US" sz="3200" u="sng" dirty="0">
              <a:latin typeface="Tahoma" pitchFamily="34" charset="0"/>
              <a:cs typeface="Tahoma" pitchFamily="34" charset="0"/>
            </a:endParaRPr>
          </a:p>
        </p:txBody>
      </p:sp>
      <p:sp>
        <p:nvSpPr>
          <p:cNvPr id="8" name="Rectangle 7"/>
          <p:cNvSpPr/>
          <p:nvPr/>
        </p:nvSpPr>
        <p:spPr>
          <a:xfrm>
            <a:off x="533400" y="1828800"/>
            <a:ext cx="5783443" cy="523220"/>
          </a:xfrm>
          <a:prstGeom prst="rect">
            <a:avLst/>
          </a:prstGeom>
        </p:spPr>
        <p:txBody>
          <a:bodyPr wrap="none">
            <a:spAutoFit/>
          </a:bodyPr>
          <a:lstStyle/>
          <a:p>
            <a:r>
              <a:rPr lang="en-US" sz="2800" dirty="0" smtClean="0">
                <a:latin typeface="Tahoma" pitchFamily="34" charset="0"/>
                <a:cs typeface="Tahoma" pitchFamily="34" charset="0"/>
              </a:rPr>
              <a:t>I did not say you stole my red hat. </a:t>
            </a:r>
            <a:endParaRPr lang="en-US" sz="2800" dirty="0">
              <a:latin typeface="Tahoma" pitchFamily="34" charset="0"/>
              <a:cs typeface="Tahoma" pitchFamily="34" charset="0"/>
            </a:endParaRPr>
          </a:p>
        </p:txBody>
      </p:sp>
      <p:sp>
        <p:nvSpPr>
          <p:cNvPr id="9" name="Rectangle 8"/>
          <p:cNvSpPr/>
          <p:nvPr/>
        </p:nvSpPr>
        <p:spPr>
          <a:xfrm>
            <a:off x="533400" y="2971800"/>
            <a:ext cx="5783443" cy="523220"/>
          </a:xfrm>
          <a:prstGeom prst="rect">
            <a:avLst/>
          </a:prstGeom>
        </p:spPr>
        <p:txBody>
          <a:bodyPr wrap="none">
            <a:spAutoFit/>
          </a:bodyPr>
          <a:lstStyle/>
          <a:p>
            <a:r>
              <a:rPr lang="en-US" sz="2800" dirty="0" smtClean="0">
                <a:latin typeface="Tahoma" pitchFamily="34" charset="0"/>
                <a:cs typeface="Tahoma" pitchFamily="34" charset="0"/>
              </a:rPr>
              <a:t>I did not </a:t>
            </a:r>
            <a:r>
              <a:rPr lang="en-US" sz="2800" dirty="0" smtClean="0">
                <a:solidFill>
                  <a:srgbClr val="FF0000"/>
                </a:solidFill>
                <a:latin typeface="Tahoma" pitchFamily="34" charset="0"/>
                <a:cs typeface="Tahoma" pitchFamily="34" charset="0"/>
              </a:rPr>
              <a:t>say</a:t>
            </a:r>
            <a:r>
              <a:rPr lang="en-US" sz="2800" dirty="0" smtClean="0">
                <a:latin typeface="Tahoma" pitchFamily="34" charset="0"/>
                <a:cs typeface="Tahoma" pitchFamily="34" charset="0"/>
              </a:rPr>
              <a:t> you stole my red hat. </a:t>
            </a:r>
            <a:endParaRPr lang="en-US" sz="2800" dirty="0">
              <a:latin typeface="Tahoma" pitchFamily="34" charset="0"/>
              <a:cs typeface="Tahoma" pitchFamily="34" charset="0"/>
            </a:endParaRPr>
          </a:p>
        </p:txBody>
      </p:sp>
      <p:sp>
        <p:nvSpPr>
          <p:cNvPr id="10" name="Rectangle 9"/>
          <p:cNvSpPr/>
          <p:nvPr/>
        </p:nvSpPr>
        <p:spPr>
          <a:xfrm>
            <a:off x="533400" y="3505200"/>
            <a:ext cx="5783443" cy="523220"/>
          </a:xfrm>
          <a:prstGeom prst="rect">
            <a:avLst/>
          </a:prstGeom>
        </p:spPr>
        <p:txBody>
          <a:bodyPr wrap="none">
            <a:spAutoFit/>
          </a:bodyPr>
          <a:lstStyle/>
          <a:p>
            <a:r>
              <a:rPr lang="en-US" sz="2800" dirty="0" smtClean="0">
                <a:latin typeface="Tahoma" pitchFamily="34" charset="0"/>
                <a:cs typeface="Tahoma" pitchFamily="34" charset="0"/>
              </a:rPr>
              <a:t>I did not say </a:t>
            </a:r>
            <a:r>
              <a:rPr lang="en-US" sz="2800" dirty="0" smtClean="0">
                <a:solidFill>
                  <a:srgbClr val="FF0000"/>
                </a:solidFill>
                <a:latin typeface="Tahoma" pitchFamily="34" charset="0"/>
                <a:cs typeface="Tahoma" pitchFamily="34" charset="0"/>
              </a:rPr>
              <a:t>you</a:t>
            </a:r>
            <a:r>
              <a:rPr lang="en-US" sz="2800" dirty="0" smtClean="0">
                <a:latin typeface="Tahoma" pitchFamily="34" charset="0"/>
                <a:cs typeface="Tahoma" pitchFamily="34" charset="0"/>
              </a:rPr>
              <a:t> stole my red hat. </a:t>
            </a:r>
            <a:endParaRPr lang="en-US" sz="2800" dirty="0">
              <a:latin typeface="Tahoma" pitchFamily="34" charset="0"/>
              <a:cs typeface="Tahoma" pitchFamily="34" charset="0"/>
            </a:endParaRPr>
          </a:p>
        </p:txBody>
      </p:sp>
      <p:sp>
        <p:nvSpPr>
          <p:cNvPr id="11" name="Rectangle 10"/>
          <p:cNvSpPr/>
          <p:nvPr/>
        </p:nvSpPr>
        <p:spPr>
          <a:xfrm>
            <a:off x="533400" y="4038600"/>
            <a:ext cx="5783443" cy="523220"/>
          </a:xfrm>
          <a:prstGeom prst="rect">
            <a:avLst/>
          </a:prstGeom>
        </p:spPr>
        <p:txBody>
          <a:bodyPr wrap="none">
            <a:spAutoFit/>
          </a:bodyPr>
          <a:lstStyle/>
          <a:p>
            <a:r>
              <a:rPr lang="en-US" sz="2800" dirty="0" smtClean="0">
                <a:latin typeface="Tahoma" pitchFamily="34" charset="0"/>
                <a:cs typeface="Tahoma" pitchFamily="34" charset="0"/>
              </a:rPr>
              <a:t>I did not say you </a:t>
            </a:r>
            <a:r>
              <a:rPr lang="en-US" sz="2800" dirty="0" smtClean="0">
                <a:solidFill>
                  <a:srgbClr val="FF0000"/>
                </a:solidFill>
                <a:latin typeface="Tahoma" pitchFamily="34" charset="0"/>
                <a:cs typeface="Tahoma" pitchFamily="34" charset="0"/>
              </a:rPr>
              <a:t>stole</a:t>
            </a:r>
            <a:r>
              <a:rPr lang="en-US" sz="2800" dirty="0" smtClean="0">
                <a:latin typeface="Tahoma" pitchFamily="34" charset="0"/>
                <a:cs typeface="Tahoma" pitchFamily="34" charset="0"/>
              </a:rPr>
              <a:t> my red hat. </a:t>
            </a:r>
            <a:endParaRPr lang="en-US" sz="2800" dirty="0">
              <a:latin typeface="Tahoma" pitchFamily="34" charset="0"/>
              <a:cs typeface="Tahoma" pitchFamily="34" charset="0"/>
            </a:endParaRPr>
          </a:p>
        </p:txBody>
      </p:sp>
      <p:sp>
        <p:nvSpPr>
          <p:cNvPr id="12" name="Rectangle 11"/>
          <p:cNvSpPr/>
          <p:nvPr/>
        </p:nvSpPr>
        <p:spPr>
          <a:xfrm>
            <a:off x="533400" y="4572000"/>
            <a:ext cx="5783443" cy="523220"/>
          </a:xfrm>
          <a:prstGeom prst="rect">
            <a:avLst/>
          </a:prstGeom>
        </p:spPr>
        <p:txBody>
          <a:bodyPr wrap="none">
            <a:spAutoFit/>
          </a:bodyPr>
          <a:lstStyle/>
          <a:p>
            <a:r>
              <a:rPr lang="en-US" sz="2800" dirty="0" smtClean="0">
                <a:latin typeface="Tahoma" pitchFamily="34" charset="0"/>
                <a:cs typeface="Tahoma" pitchFamily="34" charset="0"/>
              </a:rPr>
              <a:t>I did not say you stole </a:t>
            </a:r>
            <a:r>
              <a:rPr lang="en-US" sz="2800" dirty="0" smtClean="0">
                <a:solidFill>
                  <a:srgbClr val="FF0000"/>
                </a:solidFill>
                <a:latin typeface="Tahoma" pitchFamily="34" charset="0"/>
                <a:cs typeface="Tahoma" pitchFamily="34" charset="0"/>
              </a:rPr>
              <a:t>my</a:t>
            </a:r>
            <a:r>
              <a:rPr lang="en-US" sz="2800" dirty="0" smtClean="0">
                <a:latin typeface="Tahoma" pitchFamily="34" charset="0"/>
                <a:cs typeface="Tahoma" pitchFamily="34" charset="0"/>
              </a:rPr>
              <a:t> red hat. </a:t>
            </a:r>
            <a:endParaRPr lang="en-US" sz="2800" dirty="0">
              <a:latin typeface="Tahoma" pitchFamily="34" charset="0"/>
              <a:cs typeface="Tahoma" pitchFamily="34" charset="0"/>
            </a:endParaRPr>
          </a:p>
        </p:txBody>
      </p:sp>
      <p:sp>
        <p:nvSpPr>
          <p:cNvPr id="13" name="Rectangle 12"/>
          <p:cNvSpPr/>
          <p:nvPr/>
        </p:nvSpPr>
        <p:spPr>
          <a:xfrm>
            <a:off x="533400" y="5029200"/>
            <a:ext cx="5783443" cy="523220"/>
          </a:xfrm>
          <a:prstGeom prst="rect">
            <a:avLst/>
          </a:prstGeom>
        </p:spPr>
        <p:txBody>
          <a:bodyPr wrap="none">
            <a:spAutoFit/>
          </a:bodyPr>
          <a:lstStyle/>
          <a:p>
            <a:r>
              <a:rPr lang="en-US" sz="2800" dirty="0" smtClean="0">
                <a:latin typeface="Tahoma" pitchFamily="34" charset="0"/>
                <a:cs typeface="Tahoma" pitchFamily="34" charset="0"/>
              </a:rPr>
              <a:t>I did not say you stole my </a:t>
            </a:r>
            <a:r>
              <a:rPr lang="en-US" sz="2800" dirty="0" smtClean="0">
                <a:solidFill>
                  <a:srgbClr val="FF0000"/>
                </a:solidFill>
                <a:latin typeface="Tahoma" pitchFamily="34" charset="0"/>
                <a:cs typeface="Tahoma" pitchFamily="34" charset="0"/>
              </a:rPr>
              <a:t>red</a:t>
            </a:r>
            <a:r>
              <a:rPr lang="en-US" sz="2800" dirty="0" smtClean="0">
                <a:latin typeface="Tahoma" pitchFamily="34" charset="0"/>
                <a:cs typeface="Tahoma" pitchFamily="34" charset="0"/>
              </a:rPr>
              <a:t> hat. </a:t>
            </a:r>
            <a:endParaRPr lang="en-US" sz="2800" dirty="0">
              <a:latin typeface="Tahoma" pitchFamily="34" charset="0"/>
              <a:cs typeface="Tahoma" pitchFamily="34" charset="0"/>
            </a:endParaRPr>
          </a:p>
        </p:txBody>
      </p:sp>
      <p:sp>
        <p:nvSpPr>
          <p:cNvPr id="14" name="Rectangle 13"/>
          <p:cNvSpPr/>
          <p:nvPr/>
        </p:nvSpPr>
        <p:spPr>
          <a:xfrm>
            <a:off x="533400" y="5486400"/>
            <a:ext cx="5783443" cy="523220"/>
          </a:xfrm>
          <a:prstGeom prst="rect">
            <a:avLst/>
          </a:prstGeom>
        </p:spPr>
        <p:txBody>
          <a:bodyPr wrap="none">
            <a:spAutoFit/>
          </a:bodyPr>
          <a:lstStyle/>
          <a:p>
            <a:r>
              <a:rPr lang="en-US" sz="2800" dirty="0" smtClean="0">
                <a:latin typeface="Tahoma" pitchFamily="34" charset="0"/>
                <a:cs typeface="Tahoma" pitchFamily="34" charset="0"/>
              </a:rPr>
              <a:t>I did not say you stole my red </a:t>
            </a:r>
            <a:r>
              <a:rPr lang="en-US" sz="2800" dirty="0" smtClean="0">
                <a:solidFill>
                  <a:srgbClr val="FF0000"/>
                </a:solidFill>
                <a:latin typeface="Tahoma" pitchFamily="34" charset="0"/>
                <a:cs typeface="Tahoma" pitchFamily="34" charset="0"/>
              </a:rPr>
              <a:t>hat</a:t>
            </a:r>
            <a:r>
              <a:rPr lang="en-US" sz="2800" dirty="0" smtClean="0">
                <a:latin typeface="Tahoma" pitchFamily="34" charset="0"/>
                <a:cs typeface="Tahoma" pitchFamily="34" charset="0"/>
              </a:rPr>
              <a:t>. </a:t>
            </a:r>
            <a:endParaRPr lang="en-US" sz="2800" dirty="0">
              <a:latin typeface="Tahoma" pitchFamily="34" charset="0"/>
              <a:cs typeface="Tahoma" pitchFamily="34" charset="0"/>
            </a:endParaRPr>
          </a:p>
        </p:txBody>
      </p:sp>
      <p:sp>
        <p:nvSpPr>
          <p:cNvPr id="15" name="TextBox 14"/>
          <p:cNvSpPr txBox="1"/>
          <p:nvPr/>
        </p:nvSpPr>
        <p:spPr>
          <a:xfrm>
            <a:off x="457200" y="6019800"/>
            <a:ext cx="8153400" cy="707886"/>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2000" i="1" dirty="0" smtClean="0">
                <a:latin typeface="Tahoma" pitchFamily="34" charset="0"/>
                <a:cs typeface="Tahoma" pitchFamily="34" charset="0"/>
              </a:rPr>
              <a:t>Why is an understanding of sentence stress important for speaking and listening skills?</a:t>
            </a:r>
            <a:endParaRPr lang="en-US" sz="2000" i="1" dirty="0">
              <a:latin typeface="Tahoma" pitchFamily="34" charset="0"/>
              <a:cs typeface="Tahom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linds(horizontal)">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linds(horizontal)">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blinds(horizontal)">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blinds(horizontal)">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blinds(horizontal)">
                                      <p:cBhvr>
                                        <p:cTn id="27" dur="500"/>
                                        <p:tgtEl>
                                          <p:spTgt spid="12"/>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blinds(horizontal)">
                                      <p:cBhvr>
                                        <p:cTn id="32" dur="500"/>
                                        <p:tgtEl>
                                          <p:spTgt spid="13"/>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blinds(horizontal)">
                                      <p:cBhvr>
                                        <p:cTn id="37" dur="500"/>
                                        <p:tgtEl>
                                          <p:spTgt spid="14"/>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15">
                                            <p:txEl>
                                              <p:pRg st="0" end="0"/>
                                            </p:txEl>
                                          </p:spTgt>
                                        </p:tgtEl>
                                        <p:attrNameLst>
                                          <p:attrName>style.visibility</p:attrName>
                                        </p:attrNameLst>
                                      </p:cBhvr>
                                      <p:to>
                                        <p:strVal val="visible"/>
                                      </p:to>
                                    </p:set>
                                    <p:animEffect transition="in" filter="blinds(horizontal)">
                                      <p:cBhvr>
                                        <p:cTn id="42" dur="500"/>
                                        <p:tgtEl>
                                          <p:spTgt spid="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3" grpId="0"/>
      <p:bldP spid="1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57200" y="274638"/>
            <a:ext cx="8229600" cy="715962"/>
          </a:xfrm>
        </p:spPr>
        <p:style>
          <a:lnRef idx="1">
            <a:schemeClr val="accent2"/>
          </a:lnRef>
          <a:fillRef idx="2">
            <a:schemeClr val="accent2"/>
          </a:fillRef>
          <a:effectRef idx="1">
            <a:schemeClr val="accent2"/>
          </a:effectRef>
          <a:fontRef idx="minor">
            <a:schemeClr val="dk1"/>
          </a:fontRef>
        </p:style>
        <p:txBody>
          <a:bodyPr>
            <a:normAutofit/>
          </a:bodyPr>
          <a:lstStyle/>
          <a:p>
            <a:pPr algn="r" eaLnBrk="1" hangingPunct="1">
              <a:defRPr/>
            </a:pPr>
            <a:r>
              <a:rPr lang="en-US" sz="2800" dirty="0" smtClean="0">
                <a:solidFill>
                  <a:srgbClr val="000000"/>
                </a:solidFill>
                <a:latin typeface="Tahoma" pitchFamily="34" charset="0"/>
                <a:cs typeface="Tahoma" pitchFamily="34" charset="0"/>
              </a:rPr>
              <a:t>Sounding natural</a:t>
            </a:r>
            <a:endParaRPr lang="en-US" sz="2800" dirty="0" smtClean="0">
              <a:solidFill>
                <a:srgbClr val="000000"/>
              </a:solidFill>
              <a:latin typeface="Tahoma" pitchFamily="34" charset="0"/>
              <a:cs typeface="Tahoma" pitchFamily="34" charset="0"/>
            </a:endParaRPr>
          </a:p>
        </p:txBody>
      </p:sp>
      <p:sp>
        <p:nvSpPr>
          <p:cNvPr id="22531" name="Text Box 4"/>
          <p:cNvSpPr txBox="1">
            <a:spLocks noChangeArrowheads="1"/>
          </p:cNvSpPr>
          <p:nvPr/>
        </p:nvSpPr>
        <p:spPr bwMode="auto">
          <a:xfrm>
            <a:off x="457200" y="1600200"/>
            <a:ext cx="8229600" cy="366713"/>
          </a:xfrm>
          <a:prstGeom prst="rect">
            <a:avLst/>
          </a:prstGeom>
          <a:noFill/>
          <a:ln w="9525">
            <a:noFill/>
            <a:miter lim="800000"/>
            <a:headEnd/>
            <a:tailEnd/>
          </a:ln>
        </p:spPr>
        <p:txBody>
          <a:bodyPr>
            <a:spAutoFit/>
          </a:bodyPr>
          <a:lstStyle/>
          <a:p>
            <a:endParaRPr lang="en-US"/>
          </a:p>
        </p:txBody>
      </p:sp>
      <p:sp>
        <p:nvSpPr>
          <p:cNvPr id="5" name="Rectangle 4"/>
          <p:cNvSpPr/>
          <p:nvPr/>
        </p:nvSpPr>
        <p:spPr>
          <a:xfrm>
            <a:off x="762000" y="4191000"/>
            <a:ext cx="7543800" cy="707886"/>
          </a:xfrm>
          <a:prstGeom prst="rect">
            <a:avLst/>
          </a:prstGeom>
        </p:spPr>
        <p:txBody>
          <a:bodyPr wrap="square">
            <a:spAutoFit/>
          </a:bodyPr>
          <a:lstStyle/>
          <a:p>
            <a:r>
              <a:rPr lang="en-US" sz="2000" dirty="0" smtClean="0"/>
              <a:t>The length it takes to say something depends on </a:t>
            </a:r>
            <a:r>
              <a:rPr lang="en-US" sz="2000" b="1" dirty="0" smtClean="0"/>
              <a:t>the number of stressed syllables</a:t>
            </a:r>
            <a:r>
              <a:rPr lang="en-US" sz="2000" dirty="0" smtClean="0"/>
              <a:t> rather than the number of syllables itself.</a:t>
            </a:r>
            <a:endParaRPr lang="en-US" sz="2000" dirty="0"/>
          </a:p>
        </p:txBody>
      </p:sp>
      <p:sp>
        <p:nvSpPr>
          <p:cNvPr id="6" name="TextBox 5"/>
          <p:cNvSpPr txBox="1"/>
          <p:nvPr/>
        </p:nvSpPr>
        <p:spPr>
          <a:xfrm>
            <a:off x="3581400" y="1219200"/>
            <a:ext cx="2638479" cy="584775"/>
          </a:xfrm>
          <a:prstGeom prst="rect">
            <a:avLst/>
          </a:prstGeom>
          <a:noFill/>
        </p:spPr>
        <p:txBody>
          <a:bodyPr wrap="none" rtlCol="0">
            <a:spAutoFit/>
          </a:bodyPr>
          <a:lstStyle/>
          <a:p>
            <a:r>
              <a:rPr lang="en-US" sz="3200" u="sng" dirty="0" smtClean="0">
                <a:latin typeface="Tahoma" pitchFamily="34" charset="0"/>
                <a:cs typeface="Tahoma" pitchFamily="34" charset="0"/>
              </a:rPr>
              <a:t>Stress Timing</a:t>
            </a:r>
            <a:endParaRPr lang="en-US" sz="3200" u="sng" dirty="0">
              <a:latin typeface="Tahoma" pitchFamily="34" charset="0"/>
              <a:cs typeface="Tahoma" pitchFamily="34" charset="0"/>
            </a:endParaRPr>
          </a:p>
        </p:txBody>
      </p:sp>
      <p:sp>
        <p:nvSpPr>
          <p:cNvPr id="7" name="Rectangle 6"/>
          <p:cNvSpPr/>
          <p:nvPr/>
        </p:nvSpPr>
        <p:spPr>
          <a:xfrm>
            <a:off x="533400" y="2057400"/>
            <a:ext cx="8077200" cy="1323439"/>
          </a:xfrm>
          <a:prstGeom prst="rect">
            <a:avLst/>
          </a:prstGeom>
        </p:spPr>
        <p:txBody>
          <a:bodyPr wrap="square">
            <a:spAutoFit/>
          </a:bodyPr>
          <a:lstStyle/>
          <a:p>
            <a:r>
              <a:rPr lang="en-US" sz="2000" dirty="0" smtClean="0"/>
              <a:t>1	                2                                3                                    4</a:t>
            </a:r>
          </a:p>
          <a:p>
            <a:r>
              <a:rPr lang="en-US" sz="2000" dirty="0" smtClean="0"/>
              <a:t>1 and	                2 and	                        3 and	                       4 </a:t>
            </a:r>
          </a:p>
          <a:p>
            <a:r>
              <a:rPr lang="en-US" sz="2000" dirty="0" smtClean="0"/>
              <a:t>1 and a 	   2 and a	           3 and a	                       4</a:t>
            </a:r>
          </a:p>
          <a:p>
            <a:r>
              <a:rPr lang="en-US" sz="2000" dirty="0" smtClean="0"/>
              <a:t>1 and then a         2 and then a	           3 and then a                  4</a:t>
            </a:r>
            <a:endParaRPr lang="en-US" sz="2000" dirty="0"/>
          </a:p>
        </p:txBody>
      </p:sp>
      <p:sp>
        <p:nvSpPr>
          <p:cNvPr id="8" name="TextBox 7"/>
          <p:cNvSpPr txBox="1"/>
          <p:nvPr/>
        </p:nvSpPr>
        <p:spPr>
          <a:xfrm>
            <a:off x="762000" y="5105400"/>
            <a:ext cx="7625806" cy="400110"/>
          </a:xfrm>
          <a:prstGeom prst="rect">
            <a:avLst/>
          </a:prstGeom>
          <a:noFill/>
        </p:spPr>
        <p:txBody>
          <a:bodyPr wrap="none" rtlCol="0">
            <a:spAutoFit/>
          </a:bodyPr>
          <a:lstStyle/>
          <a:p>
            <a:r>
              <a:rPr lang="en-US" sz="2000" dirty="0" smtClean="0"/>
              <a:t>The function of stress is to mark the </a:t>
            </a:r>
            <a:r>
              <a:rPr lang="en-US" sz="2000" b="1" dirty="0" smtClean="0"/>
              <a:t>information-bearing words.</a:t>
            </a:r>
          </a:p>
        </p:txBody>
      </p:sp>
      <p:sp>
        <p:nvSpPr>
          <p:cNvPr id="9" name="TextBox 8"/>
          <p:cNvSpPr txBox="1"/>
          <p:nvPr/>
        </p:nvSpPr>
        <p:spPr>
          <a:xfrm>
            <a:off x="685800" y="5715000"/>
            <a:ext cx="7532831" cy="369332"/>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lang="en-US" i="1" dirty="0" smtClean="0">
                <a:latin typeface="Tahoma" pitchFamily="34" charset="0"/>
                <a:cs typeface="Tahoma" pitchFamily="34" charset="0"/>
              </a:rPr>
              <a:t>What is the importance of stress timing for listening and speaking skills?</a:t>
            </a:r>
            <a:endParaRPr lang="en-US" i="1" dirty="0">
              <a:latin typeface="Tahoma" pitchFamily="34" charset="0"/>
              <a:cs typeface="Tahom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blinds(horizontal)">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blinds(horizontal)">
                                      <p:cBhvr>
                                        <p:cTn id="2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p:bldP spid="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57200" y="274638"/>
            <a:ext cx="8229600" cy="715962"/>
          </a:xfrm>
        </p:spPr>
        <p:style>
          <a:lnRef idx="1">
            <a:schemeClr val="accent2"/>
          </a:lnRef>
          <a:fillRef idx="2">
            <a:schemeClr val="accent2"/>
          </a:fillRef>
          <a:effectRef idx="1">
            <a:schemeClr val="accent2"/>
          </a:effectRef>
          <a:fontRef idx="minor">
            <a:schemeClr val="dk1"/>
          </a:fontRef>
        </p:style>
        <p:txBody>
          <a:bodyPr>
            <a:normAutofit/>
          </a:bodyPr>
          <a:lstStyle/>
          <a:p>
            <a:pPr algn="r" eaLnBrk="1" hangingPunct="1">
              <a:defRPr/>
            </a:pPr>
            <a:r>
              <a:rPr lang="en-US" sz="2800" dirty="0" smtClean="0">
                <a:solidFill>
                  <a:srgbClr val="000000"/>
                </a:solidFill>
                <a:latin typeface="Tahoma" pitchFamily="34" charset="0"/>
                <a:cs typeface="Tahoma" pitchFamily="34" charset="0"/>
              </a:rPr>
              <a:t>Stress timing</a:t>
            </a:r>
            <a:endParaRPr lang="en-US" sz="2800" dirty="0" smtClean="0">
              <a:solidFill>
                <a:srgbClr val="000000"/>
              </a:solidFill>
              <a:latin typeface="Tahoma" pitchFamily="34" charset="0"/>
              <a:cs typeface="Tahoma" pitchFamily="34" charset="0"/>
            </a:endParaRPr>
          </a:p>
        </p:txBody>
      </p:sp>
      <p:sp>
        <p:nvSpPr>
          <p:cNvPr id="6" name="Rectangle 5"/>
          <p:cNvSpPr/>
          <p:nvPr/>
        </p:nvSpPr>
        <p:spPr>
          <a:xfrm>
            <a:off x="1600200" y="1447800"/>
            <a:ext cx="5562600" cy="1938992"/>
          </a:xfrm>
          <a:prstGeom prst="rect">
            <a:avLst/>
          </a:prstGeom>
        </p:spPr>
        <p:txBody>
          <a:bodyPr wrap="square">
            <a:spAutoFit/>
          </a:bodyPr>
          <a:lstStyle/>
          <a:p>
            <a:r>
              <a:rPr lang="en-US" sz="2400" dirty="0" smtClean="0">
                <a:latin typeface="Tahoma" pitchFamily="34" charset="0"/>
                <a:cs typeface="Tahoma" pitchFamily="34" charset="0"/>
              </a:rPr>
              <a:t>A flea and a fly in a flue</a:t>
            </a:r>
          </a:p>
          <a:p>
            <a:r>
              <a:rPr lang="en-US" sz="2400" dirty="0" smtClean="0">
                <a:latin typeface="Tahoma" pitchFamily="34" charset="0"/>
                <a:cs typeface="Tahoma" pitchFamily="34" charset="0"/>
              </a:rPr>
              <a:t>Were caught, so what could they do?</a:t>
            </a:r>
          </a:p>
          <a:p>
            <a:r>
              <a:rPr lang="en-US" sz="2400" dirty="0" smtClean="0">
                <a:latin typeface="Tahoma" pitchFamily="34" charset="0"/>
                <a:cs typeface="Tahoma" pitchFamily="34" charset="0"/>
              </a:rPr>
              <a:t>Said the fly, "Let us flee."</a:t>
            </a:r>
          </a:p>
          <a:p>
            <a:r>
              <a:rPr lang="en-US" sz="2400" dirty="0" smtClean="0">
                <a:latin typeface="Tahoma" pitchFamily="34" charset="0"/>
                <a:cs typeface="Tahoma" pitchFamily="34" charset="0"/>
              </a:rPr>
              <a:t>"Let us fly," said the flea.</a:t>
            </a:r>
          </a:p>
          <a:p>
            <a:r>
              <a:rPr lang="en-US" sz="2400" dirty="0" smtClean="0">
                <a:latin typeface="Tahoma" pitchFamily="34" charset="0"/>
                <a:cs typeface="Tahoma" pitchFamily="34" charset="0"/>
              </a:rPr>
              <a:t>So they flew through a flaw in the flue.</a:t>
            </a:r>
            <a:endParaRPr lang="en-US" sz="2400" dirty="0">
              <a:latin typeface="Tahoma" pitchFamily="34" charset="0"/>
              <a:cs typeface="Tahoma" pitchFamily="34" charset="0"/>
            </a:endParaRPr>
          </a:p>
        </p:txBody>
      </p:sp>
      <p:pic>
        <p:nvPicPr>
          <p:cNvPr id="36866" name="Picture 2" descr="http://t0.gstatic.com/images?q=tbn:ANd9GcR8t13nljhYIQxtSlaD1hFThCF0OUwU_q3Jpx1kqr3FaKd0GfZJ"/>
          <p:cNvPicPr>
            <a:picLocks noChangeAspect="1" noChangeArrowheads="1"/>
          </p:cNvPicPr>
          <p:nvPr/>
        </p:nvPicPr>
        <p:blipFill>
          <a:blip r:embed="rId2" cstate="print"/>
          <a:srcRect/>
          <a:stretch>
            <a:fillRect/>
          </a:stretch>
        </p:blipFill>
        <p:spPr bwMode="auto">
          <a:xfrm>
            <a:off x="5791200" y="4038600"/>
            <a:ext cx="2247900" cy="2038351"/>
          </a:xfrm>
          <a:prstGeom prst="rect">
            <a:avLst/>
          </a:prstGeom>
          <a:ln>
            <a:noFill/>
          </a:ln>
          <a:effectLst>
            <a:softEdge rad="112500"/>
          </a:effectLst>
        </p:spPr>
      </p:pic>
      <p:pic>
        <p:nvPicPr>
          <p:cNvPr id="36868" name="Picture 4" descr="http://static.howstuffworks.com/gif/willow/flea-info1.gif"/>
          <p:cNvPicPr>
            <a:picLocks noChangeAspect="1" noChangeArrowheads="1"/>
          </p:cNvPicPr>
          <p:nvPr/>
        </p:nvPicPr>
        <p:blipFill>
          <a:blip r:embed="rId3" cstate="print"/>
          <a:srcRect/>
          <a:stretch>
            <a:fillRect/>
          </a:stretch>
        </p:blipFill>
        <p:spPr bwMode="auto">
          <a:xfrm>
            <a:off x="914400" y="4191000"/>
            <a:ext cx="1752600" cy="1669352"/>
          </a:xfrm>
          <a:prstGeom prst="rect">
            <a:avLst/>
          </a:prstGeom>
          <a:ln>
            <a:noFill/>
          </a:ln>
          <a:effectLst>
            <a:softEdge rad="112500"/>
          </a:effectLst>
        </p:spPr>
      </p:pic>
      <p:pic>
        <p:nvPicPr>
          <p:cNvPr id="36870" name="Picture 6" descr="http://liology.files.wordpress.com/2010/06/fly.jpg"/>
          <p:cNvPicPr>
            <a:picLocks noChangeAspect="1" noChangeArrowheads="1"/>
          </p:cNvPicPr>
          <p:nvPr/>
        </p:nvPicPr>
        <p:blipFill>
          <a:blip r:embed="rId4" cstate="print"/>
          <a:srcRect/>
          <a:stretch>
            <a:fillRect/>
          </a:stretch>
        </p:blipFill>
        <p:spPr bwMode="auto">
          <a:xfrm>
            <a:off x="3276600" y="4074459"/>
            <a:ext cx="1676400" cy="1972235"/>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57200" y="274638"/>
            <a:ext cx="8229600" cy="715962"/>
          </a:xfrm>
        </p:spPr>
        <p:style>
          <a:lnRef idx="1">
            <a:schemeClr val="accent2"/>
          </a:lnRef>
          <a:fillRef idx="2">
            <a:schemeClr val="accent2"/>
          </a:fillRef>
          <a:effectRef idx="1">
            <a:schemeClr val="accent2"/>
          </a:effectRef>
          <a:fontRef idx="minor">
            <a:schemeClr val="dk1"/>
          </a:fontRef>
        </p:style>
        <p:txBody>
          <a:bodyPr>
            <a:normAutofit/>
          </a:bodyPr>
          <a:lstStyle/>
          <a:p>
            <a:pPr algn="r" eaLnBrk="1" hangingPunct="1">
              <a:defRPr/>
            </a:pPr>
            <a:r>
              <a:rPr lang="en-US" sz="2800" dirty="0" smtClean="0">
                <a:solidFill>
                  <a:srgbClr val="000000"/>
                </a:solidFill>
                <a:latin typeface="Tahoma" pitchFamily="34" charset="0"/>
                <a:cs typeface="Tahoma" pitchFamily="34" charset="0"/>
              </a:rPr>
              <a:t>Final consonant</a:t>
            </a:r>
            <a:endParaRPr lang="en-US" sz="2800" dirty="0" smtClean="0">
              <a:solidFill>
                <a:srgbClr val="000000"/>
              </a:solidFill>
              <a:latin typeface="Tahoma" pitchFamily="34" charset="0"/>
              <a:cs typeface="Tahoma" pitchFamily="34" charset="0"/>
            </a:endParaRPr>
          </a:p>
        </p:txBody>
      </p:sp>
      <p:pic>
        <p:nvPicPr>
          <p:cNvPr id="2049" name="Picture 1"/>
          <p:cNvPicPr>
            <a:picLocks noChangeAspect="1" noChangeArrowheads="1"/>
          </p:cNvPicPr>
          <p:nvPr/>
        </p:nvPicPr>
        <p:blipFill>
          <a:blip r:embed="rId2"/>
          <a:srcRect/>
          <a:stretch>
            <a:fillRect/>
          </a:stretch>
        </p:blipFill>
        <p:spPr bwMode="auto">
          <a:xfrm>
            <a:off x="228600" y="4038600"/>
            <a:ext cx="8663830" cy="22860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 name="Picture 3"/>
          <p:cNvPicPr>
            <a:picLocks noChangeAspect="1" noChangeArrowheads="1"/>
          </p:cNvPicPr>
          <p:nvPr/>
        </p:nvPicPr>
        <p:blipFill>
          <a:blip r:embed="rId3" cstate="print"/>
          <a:srcRect/>
          <a:stretch>
            <a:fillRect/>
          </a:stretch>
        </p:blipFill>
        <p:spPr bwMode="auto">
          <a:xfrm>
            <a:off x="228600" y="1447800"/>
            <a:ext cx="8771467" cy="21336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049"/>
                                        </p:tgtEl>
                                        <p:attrNameLst>
                                          <p:attrName>style.visibility</p:attrName>
                                        </p:attrNameLst>
                                      </p:cBhvr>
                                      <p:to>
                                        <p:strVal val="visible"/>
                                      </p:to>
                                    </p:set>
                                    <p:animEffect transition="in" filter="blinds(horizontal)">
                                      <p:cBhvr>
                                        <p:cTn id="7" dur="500"/>
                                        <p:tgtEl>
                                          <p:spTgt spid="2049"/>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linds(horizontal)">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bwMode="auto">
          <a:xfrm>
            <a:off x="457200" y="274638"/>
            <a:ext cx="8229600" cy="715962"/>
          </a:xfrm>
          <a:prstGeom prst="rect">
            <a:avLst/>
          </a:prstGeom>
          <a:ln w="9525" cap="flat" cmpd="sng" algn="ctr">
            <a:solidFill>
              <a:schemeClr val="accent2">
                <a:shade val="95000"/>
                <a:satMod val="105000"/>
              </a:schemeClr>
            </a:solidFill>
            <a:prstDash val="solid"/>
            <a:miter lim="800000"/>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ctr" anchorCtr="0" compatLnSpc="1">
            <a:prstTxWarp prst="textNoShape">
              <a:avLst/>
            </a:prstTxWarp>
            <a:norm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sz="2800" b="0" i="0" u="none" strike="noStrike" kern="1200" cap="none" spc="0" normalizeH="0" baseline="0" noProof="0" dirty="0" smtClean="0">
                <a:ln>
                  <a:noFill/>
                </a:ln>
                <a:solidFill>
                  <a:srgbClr val="000000"/>
                </a:solidFill>
                <a:effectLst/>
                <a:uLnTx/>
                <a:uFillTx/>
                <a:latin typeface="Tahoma" pitchFamily="34" charset="0"/>
                <a:ea typeface="+mn-ea"/>
                <a:cs typeface="Tahoma" pitchFamily="34" charset="0"/>
              </a:rPr>
              <a:t>Delivery</a:t>
            </a:r>
            <a:r>
              <a:rPr kumimoji="0" lang="en-US" sz="2800" b="0" i="0" u="none" strike="noStrike" kern="1200" cap="none" spc="0" normalizeH="0" noProof="0" dirty="0" smtClean="0">
                <a:ln>
                  <a:noFill/>
                </a:ln>
                <a:solidFill>
                  <a:srgbClr val="000000"/>
                </a:solidFill>
                <a:effectLst/>
                <a:uLnTx/>
                <a:uFillTx/>
                <a:latin typeface="Tahoma" pitchFamily="34" charset="0"/>
                <a:ea typeface="+mn-ea"/>
                <a:cs typeface="Tahoma" pitchFamily="34" charset="0"/>
              </a:rPr>
              <a:t> – pausing and repetition</a:t>
            </a:r>
            <a:endParaRPr kumimoji="0" lang="en-US" sz="2800" b="0" i="0" u="none" strike="noStrike" kern="1200" cap="none" spc="0" normalizeH="0" baseline="0" noProof="0" dirty="0" smtClean="0">
              <a:ln>
                <a:noFill/>
              </a:ln>
              <a:solidFill>
                <a:srgbClr val="000000"/>
              </a:solidFill>
              <a:effectLst/>
              <a:uLnTx/>
              <a:uFillTx/>
              <a:latin typeface="Tahoma" pitchFamily="34" charset="0"/>
              <a:ea typeface="+mn-ea"/>
              <a:cs typeface="Tahoma" pitchFamily="34" charset="0"/>
            </a:endParaRPr>
          </a:p>
        </p:txBody>
      </p:sp>
      <p:sp>
        <p:nvSpPr>
          <p:cNvPr id="4" name="TextBox 3"/>
          <p:cNvSpPr txBox="1"/>
          <p:nvPr/>
        </p:nvSpPr>
        <p:spPr>
          <a:xfrm>
            <a:off x="228600" y="4876800"/>
            <a:ext cx="8696227" cy="969496"/>
          </a:xfrm>
          <a:prstGeom prst="rect">
            <a:avLst/>
          </a:prstGeom>
          <a:noFill/>
        </p:spPr>
        <p:txBody>
          <a:bodyPr wrap="none" rtlCol="0">
            <a:spAutoFit/>
          </a:bodyPr>
          <a:lstStyle/>
          <a:p>
            <a:pPr algn="ctr"/>
            <a:r>
              <a:rPr lang="en-US" sz="1900" dirty="0" smtClean="0">
                <a:latin typeface="Tahoma" pitchFamily="34" charset="0"/>
                <a:cs typeface="Tahoma" pitchFamily="34" charset="0"/>
              </a:rPr>
              <a:t>“Our profit went up </a:t>
            </a:r>
            <a:r>
              <a:rPr lang="en-US" sz="1900" dirty="0" smtClean="0">
                <a:latin typeface="Tahoma" pitchFamily="34" charset="0"/>
                <a:cs typeface="Tahoma" pitchFamily="34" charset="0"/>
              </a:rPr>
              <a:t>17% last </a:t>
            </a:r>
            <a:r>
              <a:rPr lang="en-US" sz="1900" dirty="0" smtClean="0">
                <a:latin typeface="Tahoma" pitchFamily="34" charset="0"/>
                <a:cs typeface="Tahoma" pitchFamily="34" charset="0"/>
              </a:rPr>
              <a:t>year and that’s </a:t>
            </a:r>
            <a:r>
              <a:rPr lang="en-US" sz="1900" dirty="0" smtClean="0">
                <a:latin typeface="Tahoma" pitchFamily="34" charset="0"/>
                <a:cs typeface="Tahoma" pitchFamily="34" charset="0"/>
              </a:rPr>
              <a:t>really </a:t>
            </a:r>
            <a:r>
              <a:rPr lang="en-US" sz="1900" dirty="0" smtClean="0">
                <a:latin typeface="Tahoma" pitchFamily="34" charset="0"/>
                <a:cs typeface="Tahoma" pitchFamily="34" charset="0"/>
              </a:rPr>
              <a:t>good news”</a:t>
            </a:r>
          </a:p>
          <a:p>
            <a:endParaRPr lang="en-US" sz="1900" dirty="0" smtClean="0">
              <a:latin typeface="Tahoma" pitchFamily="34" charset="0"/>
              <a:cs typeface="Tahoma" pitchFamily="34" charset="0"/>
            </a:endParaRPr>
          </a:p>
          <a:p>
            <a:r>
              <a:rPr lang="en-US" sz="1900" dirty="0" smtClean="0">
                <a:latin typeface="Tahoma" pitchFamily="34" charset="0"/>
                <a:cs typeface="Tahoma" pitchFamily="34" charset="0"/>
              </a:rPr>
              <a:t>“Our </a:t>
            </a:r>
            <a:r>
              <a:rPr lang="en-US" sz="1900" dirty="0" smtClean="0">
                <a:latin typeface="Tahoma" pitchFamily="34" charset="0"/>
                <a:cs typeface="Tahoma" pitchFamily="34" charset="0"/>
              </a:rPr>
              <a:t>profit went up 17</a:t>
            </a:r>
            <a:r>
              <a:rPr lang="en-US" sz="1900" dirty="0" smtClean="0">
                <a:latin typeface="Tahoma" pitchFamily="34" charset="0"/>
                <a:cs typeface="Tahoma" pitchFamily="34" charset="0"/>
              </a:rPr>
              <a:t>%...that’s </a:t>
            </a:r>
            <a:r>
              <a:rPr lang="en-US" sz="1900" b="1" dirty="0" smtClean="0">
                <a:latin typeface="Tahoma" pitchFamily="34" charset="0"/>
                <a:cs typeface="Tahoma" pitchFamily="34" charset="0"/>
              </a:rPr>
              <a:t>17 percent…….</a:t>
            </a:r>
            <a:r>
              <a:rPr lang="en-US" sz="1900" dirty="0" smtClean="0">
                <a:latin typeface="Tahoma" pitchFamily="34" charset="0"/>
                <a:cs typeface="Tahoma" pitchFamily="34" charset="0"/>
              </a:rPr>
              <a:t>and that’s really good </a:t>
            </a:r>
            <a:r>
              <a:rPr lang="en-US" sz="1900" dirty="0" smtClean="0">
                <a:latin typeface="Tahoma" pitchFamily="34" charset="0"/>
                <a:cs typeface="Tahoma" pitchFamily="34" charset="0"/>
              </a:rPr>
              <a:t>news</a:t>
            </a:r>
            <a:r>
              <a:rPr lang="en-US" sz="1900" b="1" dirty="0" smtClean="0">
                <a:latin typeface="Tahoma" pitchFamily="34" charset="0"/>
                <a:cs typeface="Tahoma" pitchFamily="34" charset="0"/>
              </a:rPr>
              <a:t>”</a:t>
            </a:r>
            <a:endParaRPr lang="en-US" sz="1900" b="1" dirty="0">
              <a:latin typeface="Tahoma" pitchFamily="34" charset="0"/>
              <a:cs typeface="Tahoma" pitchFamily="34" charset="0"/>
            </a:endParaRPr>
          </a:p>
        </p:txBody>
      </p:sp>
      <p:sp>
        <p:nvSpPr>
          <p:cNvPr id="5" name="TextBox 4"/>
          <p:cNvSpPr txBox="1"/>
          <p:nvPr/>
        </p:nvSpPr>
        <p:spPr>
          <a:xfrm>
            <a:off x="381000" y="6096000"/>
            <a:ext cx="8563178" cy="461665"/>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pPr algn="ctr"/>
            <a:r>
              <a:rPr lang="en-US" sz="2400" dirty="0" smtClean="0"/>
              <a:t>“</a:t>
            </a:r>
            <a:r>
              <a:rPr lang="en-US" sz="2400" i="1" dirty="0" smtClean="0"/>
              <a:t>Highlighting what you want the audience to know and remember</a:t>
            </a:r>
            <a:r>
              <a:rPr lang="en-US" sz="2400" dirty="0" smtClean="0"/>
              <a:t>”</a:t>
            </a:r>
            <a:endParaRPr lang="en-US" sz="2400" dirty="0"/>
          </a:p>
        </p:txBody>
      </p:sp>
    </p:spTree>
    <p:controls>
      <p:control spid="1026" name="ShockwaveFlash1" r:id="rId2" imgW="5866667" imgH="3580952"/>
    </p:controls>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linds(horizontal)">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blinds(horizontal)">
                                      <p:cBhvr>
                                        <p:cTn id="12" dur="500"/>
                                        <p:tgtEl>
                                          <p:spTgt spid="4">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checkerboard(across)">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1377</TotalTime>
  <Words>683</Words>
  <Application>Microsoft Office PowerPoint</Application>
  <PresentationFormat>On-screen Show (4:3)</PresentationFormat>
  <Paragraphs>82</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Slide 1</vt:lpstr>
      <vt:lpstr>Delivery</vt:lpstr>
      <vt:lpstr>Word stress and intelligibility</vt:lpstr>
      <vt:lpstr>Word stress and meaning</vt:lpstr>
      <vt:lpstr>Sentence stress and meaning</vt:lpstr>
      <vt:lpstr>Sounding natural</vt:lpstr>
      <vt:lpstr>Stress timing</vt:lpstr>
      <vt:lpstr>Final consonant</vt:lpstr>
      <vt:lpstr>Slide 9</vt:lpstr>
      <vt:lpstr>Slide 10</vt:lpstr>
      <vt:lpstr>Delivery</vt:lpstr>
      <vt:lpstr>Key points</vt:lpstr>
      <vt:lpstr>Slide 13</vt:lpstr>
    </vt:vector>
  </TitlesOfParts>
  <Company>SEAMEO RELC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draynor</dc:creator>
  <cp:lastModifiedBy>draynor</cp:lastModifiedBy>
  <cp:revision>54</cp:revision>
  <dcterms:created xsi:type="dcterms:W3CDTF">2011-06-03T06:44:28Z</dcterms:created>
  <dcterms:modified xsi:type="dcterms:W3CDTF">2011-08-19T03:48:00Z</dcterms:modified>
</cp:coreProperties>
</file>